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0" r:id="rId2"/>
    <p:sldMasterId id="2147483659" r:id="rId3"/>
  </p:sldMasterIdLst>
  <p:notesMasterIdLst>
    <p:notesMasterId r:id="rId13"/>
  </p:notesMasterIdLst>
  <p:sldIdLst>
    <p:sldId id="290" r:id="rId4"/>
    <p:sldId id="289" r:id="rId5"/>
    <p:sldId id="291" r:id="rId6"/>
    <p:sldId id="282" r:id="rId7"/>
    <p:sldId id="283" r:id="rId8"/>
    <p:sldId id="285" r:id="rId9"/>
    <p:sldId id="287" r:id="rId10"/>
    <p:sldId id="284" r:id="rId11"/>
    <p:sldId id="28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EF"/>
    <a:srgbClr val="FF6C3A"/>
    <a:srgbClr val="001D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B8EF6-F8A4-7AB8-7F88-BD27EDEFE434}" v="2" dt="2021-12-02T05:38:51.155"/>
    <p1510:client id="{14D01024-C9C5-DA47-B5B3-F55C2D2478EC}" v="190" dt="2021-12-09T08:20:30.219"/>
    <p1510:client id="{1D00F415-21C9-126B-D811-EECC4BD1021F}" v="336" dt="2021-12-08T16:55:26.595"/>
    <p1510:client id="{58A5EECA-69F4-A2C6-FD0E-DB58BAABE3E1}" v="170" dt="2021-12-08T11:52:11.015"/>
    <p1510:client id="{8D6854E7-4F17-FE40-59D2-55336647B245}" v="392" dt="2021-12-08T17:31:06.388"/>
    <p1510:client id="{9BFC776D-9240-A62B-7277-02C9E30D22CA}" v="479" dt="2021-12-08T17:59:18.181"/>
    <p1510:client id="{AD4315A9-8CC3-6620-8247-3F6EC1EDA80A}" v="359" dt="2022-01-31T07:30:41.376"/>
    <p1510:client id="{C30DC1E6-11FC-A935-86B6-51E628AE5EAC}" v="230" dt="2021-12-17T09:05:56.526"/>
    <p1510:client id="{C733B43C-8935-45B6-8711-BAAEEB00F0CD}" v="1775" dt="2021-12-15T08:02:42.161"/>
    <p1510:client id="{C89ACF45-C2F8-E76F-58EF-8272F11558CB}" v="235" dt="2021-12-02T10:05:05.975"/>
    <p1510:client id="{E143B352-6C6B-8238-531D-573B4674CE9C}" v="2349" dt="2021-12-07T09:23:16.7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C9AAD-6B40-4CA2-A4BF-CDFBEDF9D5C7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0CD82-FE7C-405F-BA97-1715921069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24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5A5C5-A3B4-4CF4-AB08-E9A4441B4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702564-DDF7-4EA5-9995-43125A449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6B7BA4-4DE2-4CB3-AEDB-D3AF6D9B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1D670-DF52-4A29-AAAC-477789FE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B33595-D96A-444F-87B3-A3ABC42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1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E7AC7-4DB5-439C-92C3-D7544C47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64A617-E67A-4A63-B23B-CE922D051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B0535C-0BB8-4283-9942-B7B96801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A8E8A8-530A-4DAB-A534-EABBCDD8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14C257-3C70-4274-8407-A149E13B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81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922996C-21BD-4B88-8BDF-CECA33856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49F440-F34D-4382-B1B5-D9267C702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1309AB-0117-4943-95F9-D2CE486C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D012BE-E144-40CB-A4A2-ADEA42BD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F6AB4C-7862-4F2B-BD3A-C2B91872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36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3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4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5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80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7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03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908685-82C4-4E64-BCAC-9FD468EF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C43A80-886A-4578-B8FF-568FEF845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BD4458-F02B-4F05-9615-CB960C49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4FD764-1893-4475-852B-7986BDB3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4EF597-FCB3-4090-A30E-AEC165B8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878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15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95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248C94-FBD4-454E-9A5A-7D8ACC14A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D9AB7B0-8376-4AD7-B914-647104CA1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B6BB7D-6732-461F-9BE1-9A347AB7D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B96236-40FA-4CE6-AA0C-18833ACCB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418-1D46-486B-BFD7-A950D619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1244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E9151-2FE9-40AF-8956-C49996E1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B0D750-0F1A-4BDB-9A70-1ACFC3CAC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803026-660A-4DE4-B6AA-68BEF9C8C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3641ED-EB7B-42D2-8878-3AB998CA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526CCA-6215-4729-8C71-0D6D6B9A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BCA965-6785-482F-9D95-21FC4554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18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8750A-9459-4A69-9A91-E35080F67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096C9B-A6A9-4718-940E-A90DC0FEB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926D92-7C07-483B-8283-AF966F762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82456A-0B0F-4AF4-8CA5-74973E8D8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6D8A12-63AC-4E3B-9B89-D6D647F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4FFC2D-077A-4DC2-9784-AA33F7D77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C9B40C-D1FD-4E7A-880A-013E225F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7C3917-66C6-4CD8-B494-3AE42AF5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2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3B0A1-E4C6-4C88-91EE-48A1D156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8C66EBB-A841-4BA3-99B3-1E0C69CBC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631029-B210-4664-9FAF-A26D0F9B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6B4223-F9F2-475C-9A4E-60054830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954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D62D06-9C24-4F1D-8C65-9F7088D2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348469-D098-493D-8A52-0C8D6484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103FC5-56AE-4FDA-82AD-3E2EA7F7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16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4CC4F-4485-449E-88B7-D300610A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E9B1FD-526C-4EF7-8C70-97640E901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4FE1293-9C73-44B7-88FE-73D294995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43F221-7F1C-494C-B14A-484FF652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C399CB-6ABE-4E83-B848-194B350A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284F730-BB7E-4406-8A33-6464806C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9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EC284-FE98-43CE-9174-708DD8B2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835D1E6-BD0A-47CF-AF42-3898DC5D3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FC13DF-710B-4EF8-84A7-B01D9D8C8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62347D-B353-409F-9A8C-530262A9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B9911E9-04B6-46D9-96C1-F118B23B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55408E-FD27-43F9-87E1-AF93B315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40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A49D5-41C7-40B8-8B64-D1A64F168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656362-6D31-4D42-8070-18321197D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25F88D-901B-4707-92CA-C9CE82642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8C3D8-567B-47E3-87B5-079146EAABE3}" type="datetimeFigureOut">
              <a:rPr lang="ru-RU" smtClean="0"/>
              <a:t>30.01.2022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C3F4D-A650-4520-B5BF-4CF4A6884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63D287-D752-48EC-B6D1-C2665CDB1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BDFC3-3E29-4ADE-BAEE-427129B23C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34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30/01/2022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1128585" y="2987758"/>
            <a:ext cx="9695934" cy="1908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ja-JP" b="1" dirty="0">
                <a:solidFill>
                  <a:srgbClr val="002060"/>
                </a:solidFill>
              </a:rPr>
              <a:t>Страновой офис ЮНИСЕФ в Казахстане </a:t>
            </a:r>
          </a:p>
          <a:p>
            <a:pPr algn="ctr">
              <a:lnSpc>
                <a:spcPct val="100000"/>
              </a:lnSpc>
            </a:pPr>
            <a:r>
              <a:rPr lang="ru-RU" altLang="ja-JP" b="1" dirty="0">
                <a:solidFill>
                  <a:srgbClr val="002060"/>
                </a:solidFill>
              </a:rPr>
              <a:t>- Навыки для девочек: программа по разработке наноспутников</a:t>
            </a:r>
            <a:endParaRPr lang="ja-JP" altLang="en-US" b="1" dirty="0">
              <a:solidFill>
                <a:srgbClr val="002060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025857"/>
            <a:ext cx="12192000" cy="836713"/>
          </a:xfrm>
          <a:prstGeom prst="rect">
            <a:avLst/>
          </a:prstGeom>
          <a:solidFill>
            <a:srgbClr val="00AD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95" y="6025857"/>
            <a:ext cx="5401429" cy="82879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1973604" y="147484"/>
            <a:ext cx="8005896" cy="2544045"/>
            <a:chOff x="3341038" y="2904270"/>
            <a:chExt cx="8308378" cy="2696012"/>
          </a:xfrm>
        </p:grpSpPr>
        <p:pic>
          <p:nvPicPr>
            <p:cNvPr id="9" name="Picture 4" descr="https://scontent-arn2-2.xx.fbcdn.net/v/t1.0-9/82983433_103984654497591_8640618899764674560_o.png?_nc_cat=105&amp;_nc_ohc=vvgTRyujNFsAX96XXJm&amp;_nc_ht=scontent-arn2-2.xx&amp;oh=a9453797e03ad817fb44ead8efc39f4f&amp;oe=5ECC24D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6"/>
            <a:stretch/>
          </p:blipFill>
          <p:spPr bwMode="auto">
            <a:xfrm>
              <a:off x="3341038" y="2904270"/>
              <a:ext cx="7146977" cy="269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amirkhan\Documents\лого_технопарка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405" y="2904270"/>
              <a:ext cx="1512011" cy="2317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487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:split orient="vert"/>
      </p:transition>
    </mc:Choice>
    <mc:Fallback>
      <p:transition spd="slow" advClick="0" advTm="10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256102" y="5402973"/>
            <a:ext cx="853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rgbClr val="074D67"/>
                </a:solidFill>
                <a:latin typeface="Futura Md BT" panose="020B0602020204020303" pitchFamily="34" charset="0"/>
              </a:rPr>
              <a:t>UNEPG является совместным проектом </a:t>
            </a:r>
            <a:r>
              <a:rPr lang="ru-RU" sz="2000" dirty="0">
                <a:solidFill>
                  <a:srgbClr val="00B0F0"/>
                </a:solidFill>
                <a:latin typeface="Futura Md BT" panose="020B0602020204020303" pitchFamily="34" charset="0"/>
              </a:rPr>
              <a:t>ЮНИСЕФ Казахстан </a:t>
            </a:r>
            <a:r>
              <a:rPr lang="ru-RU" sz="2000" dirty="0">
                <a:solidFill>
                  <a:srgbClr val="074D67"/>
                </a:solidFill>
                <a:latin typeface="Futura Md BT" panose="020B0602020204020303" pitchFamily="34" charset="0"/>
              </a:rPr>
              <a:t>и Казахского национального университета имени аль–</a:t>
            </a:r>
            <a:r>
              <a:rPr lang="ru-RU" sz="2000" dirty="0" err="1">
                <a:solidFill>
                  <a:srgbClr val="074D67"/>
                </a:solidFill>
                <a:latin typeface="Futura Md BT" panose="020B0602020204020303" pitchFamily="34" charset="0"/>
              </a:rPr>
              <a:t>Фараби</a:t>
            </a:r>
            <a:endParaRPr lang="ru-RU" sz="2000" dirty="0">
              <a:solidFill>
                <a:srgbClr val="074D67"/>
              </a:solidFill>
              <a:latin typeface="Futura Md BT" panose="020B0602020204020303" pitchFamily="34" charset="0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60914" y="0"/>
            <a:ext cx="11352942" cy="161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 dirty="0">
                <a:solidFill>
                  <a:srgbClr val="FCB414"/>
                </a:solidFill>
                <a:latin typeface="Futura Md BT" panose="020B0602020204020303" pitchFamily="34" charset="0"/>
              </a:rPr>
              <a:t>Запусти свою мечту</a:t>
            </a:r>
            <a:r>
              <a:rPr lang="en-US" sz="2800" dirty="0">
                <a:solidFill>
                  <a:srgbClr val="FCB414"/>
                </a:solidFill>
                <a:latin typeface="Futura Md BT" panose="020B0602020204020303" pitchFamily="34" charset="0"/>
              </a:rPr>
              <a:t>: </a:t>
            </a:r>
            <a:r>
              <a:rPr lang="ru-RU" sz="2800" dirty="0">
                <a:solidFill>
                  <a:prstClr val="black"/>
                </a:solidFill>
                <a:latin typeface="Futura Md BT" panose="020B0602020204020303" pitchFamily="34" charset="0"/>
              </a:rPr>
              <a:t>Образовательная программа по разработке наноспутников UniSat для девочек (UNEPG)</a:t>
            </a:r>
            <a:endParaRPr lang="ja-JP" altLang="en-US" sz="2800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5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0">
        <p:split orient="vert"/>
      </p:transition>
    </mc:Choice>
    <mc:Fallback>
      <p:transition spd="slow" advClick="0" advTm="10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5493" y="1217513"/>
            <a:ext cx="7585788" cy="381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1601371" y="215648"/>
            <a:ext cx="11771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b="1" dirty="0" err="1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Основы</a:t>
            </a:r>
            <a:r>
              <a:rPr lang="en-US" sz="3200" b="1" dirty="0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 err="1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программирования</a:t>
            </a:r>
            <a:r>
              <a:rPr lang="en-US" sz="3200" b="1" i="0" u="none" strike="noStrike" cap="none" dirty="0">
                <a:solidFill>
                  <a:srgbClr val="001D3C"/>
                </a:solidFill>
                <a:latin typeface="Arial"/>
                <a:ea typeface="Arial"/>
                <a:cs typeface="Arial"/>
                <a:sym typeface="Arial"/>
              </a:rPr>
              <a:t> в Python</a:t>
            </a:r>
            <a:endParaRPr lang="en-US" sz="3200" b="1" dirty="0">
              <a:solidFill>
                <a:srgbClr val="001D3C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093933" y="1002751"/>
            <a:ext cx="6976755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</a:t>
            </a:r>
            <a:r>
              <a:rPr 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b="1" dirty="0">
              <a:solidFill>
                <a:schemeClr val="dk1"/>
              </a:solidFill>
            </a:endParaRPr>
          </a:p>
          <a:p>
            <a:endParaRPr lang="en-US" sz="2000" dirty="0">
              <a:solidFill>
                <a:schemeClr val="dk1"/>
              </a:solidFill>
              <a:cs typeface="Arial"/>
            </a:endParaRPr>
          </a:p>
        </p:txBody>
      </p:sp>
      <p:sp>
        <p:nvSpPr>
          <p:cNvPr id="7" name="Google Shape;107;p15">
            <a:extLst>
              <a:ext uri="{FF2B5EF4-FFF2-40B4-BE49-F238E27FC236}">
                <a16:creationId xmlns:a16="http://schemas.microsoft.com/office/drawing/2014/main" id="{8FFD09E8-193C-499F-BBB1-08D400438D6F}"/>
              </a:ext>
            </a:extLst>
          </p:cNvPr>
          <p:cNvSpPr txBox="1"/>
          <p:nvPr/>
        </p:nvSpPr>
        <p:spPr>
          <a:xfrm>
            <a:off x="7004615" y="1792628"/>
            <a:ext cx="641919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1) </a:t>
            </a:r>
            <a:r>
              <a:rPr lang="en-US" sz="2000" dirty="0" err="1">
                <a:solidFill>
                  <a:schemeClr val="dk1"/>
                </a:solidFill>
              </a:rPr>
              <a:t>Структуры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данных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  <a:endParaRPr lang="en-US" sz="2000" dirty="0">
              <a:solidFill>
                <a:schemeClr val="dk1"/>
              </a:solidFill>
              <a:cs typeface="Arial"/>
            </a:endParaRPr>
          </a:p>
        </p:txBody>
      </p:sp>
      <p:sp>
        <p:nvSpPr>
          <p:cNvPr id="10" name="Google Shape;107;p15">
            <a:extLst>
              <a:ext uri="{FF2B5EF4-FFF2-40B4-BE49-F238E27FC236}">
                <a16:creationId xmlns:a16="http://schemas.microsoft.com/office/drawing/2014/main" id="{7C97EF4E-E55A-4CA9-8A44-C47063C326B3}"/>
              </a:ext>
            </a:extLst>
          </p:cNvPr>
          <p:cNvSpPr txBox="1"/>
          <p:nvPr/>
        </p:nvSpPr>
        <p:spPr>
          <a:xfrm>
            <a:off x="7004616" y="2192214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2) </a:t>
            </a:r>
            <a:r>
              <a:rPr lang="en-US" sz="2000" dirty="0" err="1">
                <a:solidFill>
                  <a:schemeClr val="dk1"/>
                </a:solidFill>
              </a:rPr>
              <a:t>Список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</p:txBody>
      </p:sp>
      <p:sp>
        <p:nvSpPr>
          <p:cNvPr id="11" name="Google Shape;107;p15">
            <a:extLst>
              <a:ext uri="{FF2B5EF4-FFF2-40B4-BE49-F238E27FC236}">
                <a16:creationId xmlns:a16="http://schemas.microsoft.com/office/drawing/2014/main" id="{A91F13FC-83A2-425B-BF14-62E9F76FA44F}"/>
              </a:ext>
            </a:extLst>
          </p:cNvPr>
          <p:cNvSpPr txBox="1"/>
          <p:nvPr/>
        </p:nvSpPr>
        <p:spPr>
          <a:xfrm>
            <a:off x="7004615" y="2591799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3) </a:t>
            </a:r>
            <a:r>
              <a:rPr lang="en-US" sz="2000" dirty="0" err="1">
                <a:solidFill>
                  <a:schemeClr val="dk1"/>
                </a:solidFill>
              </a:rPr>
              <a:t>Кортеж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</p:txBody>
      </p:sp>
      <p:sp>
        <p:nvSpPr>
          <p:cNvPr id="12" name="Google Shape;107;p15">
            <a:extLst>
              <a:ext uri="{FF2B5EF4-FFF2-40B4-BE49-F238E27FC236}">
                <a16:creationId xmlns:a16="http://schemas.microsoft.com/office/drawing/2014/main" id="{88FA4D31-4CDB-4F95-AB63-C5EC7B168E11}"/>
              </a:ext>
            </a:extLst>
          </p:cNvPr>
          <p:cNvSpPr txBox="1"/>
          <p:nvPr/>
        </p:nvSpPr>
        <p:spPr>
          <a:xfrm>
            <a:off x="7004616" y="2991385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4) </a:t>
            </a:r>
            <a:r>
              <a:rPr lang="en-US" sz="2000" dirty="0" err="1">
                <a:solidFill>
                  <a:schemeClr val="dk1"/>
                </a:solidFill>
              </a:rPr>
              <a:t>Последовательности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</a:p>
        </p:txBody>
      </p:sp>
      <p:sp>
        <p:nvSpPr>
          <p:cNvPr id="13" name="Google Shape;107;p15">
            <a:extLst>
              <a:ext uri="{FF2B5EF4-FFF2-40B4-BE49-F238E27FC236}">
                <a16:creationId xmlns:a16="http://schemas.microsoft.com/office/drawing/2014/main" id="{1898BD93-BF7C-4137-BEC9-9170156CBBE9}"/>
              </a:ext>
            </a:extLst>
          </p:cNvPr>
          <p:cNvSpPr txBox="1"/>
          <p:nvPr/>
        </p:nvSpPr>
        <p:spPr>
          <a:xfrm>
            <a:off x="7004616" y="3390970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5) </a:t>
            </a:r>
            <a:r>
              <a:rPr lang="en-US" sz="2000" dirty="0" err="1">
                <a:solidFill>
                  <a:schemeClr val="dk1"/>
                </a:solidFill>
              </a:rPr>
              <a:t>Словарь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  <a:endParaRPr lang="en-US" sz="3200" b="1" dirty="0">
              <a:solidFill>
                <a:schemeClr val="dk1"/>
              </a:solidFill>
            </a:endParaRPr>
          </a:p>
        </p:txBody>
      </p:sp>
      <p:grpSp>
        <p:nvGrpSpPr>
          <p:cNvPr id="14" name="Группа 8">
            <a:extLst>
              <a:ext uri="{FF2B5EF4-FFF2-40B4-BE49-F238E27FC236}">
                <a16:creationId xmlns:a16="http://schemas.microsoft.com/office/drawing/2014/main" id="{A438F283-9C52-4AB2-B523-5B6EE62F4832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5" name="Группа 9">
              <a:extLst>
                <a:ext uri="{FF2B5EF4-FFF2-40B4-BE49-F238E27FC236}">
                  <a16:creationId xmlns:a16="http://schemas.microsoft.com/office/drawing/2014/main" id="{27726B12-E661-4D00-9822-F835E86423D5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7" name="Прямоугольник 11">
                <a:extLst>
                  <a:ext uri="{FF2B5EF4-FFF2-40B4-BE49-F238E27FC236}">
                    <a16:creationId xmlns:a16="http://schemas.microsoft.com/office/drawing/2014/main" id="{1AB42C44-60B0-4242-8530-28C8ADD4A0BA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8" name="Рисунок 12">
                <a:extLst>
                  <a:ext uri="{FF2B5EF4-FFF2-40B4-BE49-F238E27FC236}">
                    <a16:creationId xmlns:a16="http://schemas.microsoft.com/office/drawing/2014/main" id="{331181D7-A416-4466-AB00-5C0643C9D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9" name="Picture 18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4B236F53-92AC-4A8A-A4AF-49256CBE5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1AAF2975-427A-4F58-910A-412192C37CD3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6" name="Рисунок 10">
              <a:extLst>
                <a:ext uri="{FF2B5EF4-FFF2-40B4-BE49-F238E27FC236}">
                  <a16:creationId xmlns:a16="http://schemas.microsoft.com/office/drawing/2014/main" id="{C28ABBA4-CE70-4499-8B7C-9D4C132C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3" name="Google Shape;107;p15">
            <a:extLst>
              <a:ext uri="{FF2B5EF4-FFF2-40B4-BE49-F238E27FC236}">
                <a16:creationId xmlns:a16="http://schemas.microsoft.com/office/drawing/2014/main" id="{E6168789-B1D3-497B-A23E-974550BE24C2}"/>
              </a:ext>
            </a:extLst>
          </p:cNvPr>
          <p:cNvSpPr txBox="1"/>
          <p:nvPr/>
        </p:nvSpPr>
        <p:spPr>
          <a:xfrm>
            <a:off x="7008333" y="3794272"/>
            <a:ext cx="69767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</a:rPr>
              <a:t>6) </a:t>
            </a:r>
            <a:r>
              <a:rPr lang="en-US" sz="2000" dirty="0" err="1">
                <a:solidFill>
                  <a:schemeClr val="dk1"/>
                </a:solidFill>
                <a:ea typeface="+mn-lt"/>
                <a:cs typeface="+mn-lt"/>
              </a:rPr>
              <a:t>Множество</a:t>
            </a:r>
            <a:r>
              <a:rPr lang="en-US" sz="2000" dirty="0">
                <a:solidFill>
                  <a:schemeClr val="dk1"/>
                </a:solidFill>
              </a:rPr>
              <a:t>;</a:t>
            </a:r>
            <a:endParaRPr lang="en-US" sz="32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2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DACB2A1-6B8B-4339-A4BD-7506EE336A3E}"/>
              </a:ext>
            </a:extLst>
          </p:cNvPr>
          <p:cNvGrpSpPr/>
          <p:nvPr/>
        </p:nvGrpSpPr>
        <p:grpSpPr>
          <a:xfrm>
            <a:off x="3800665" y="1105679"/>
            <a:ext cx="3954172" cy="559800"/>
            <a:chOff x="3679860" y="1068508"/>
            <a:chExt cx="3954172" cy="5598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DFAD04-2130-491E-B890-C2781D84DBD1}"/>
                </a:ext>
              </a:extLst>
            </p:cNvPr>
            <p:cNvSpPr txBox="1"/>
            <p:nvPr/>
          </p:nvSpPr>
          <p:spPr>
            <a:xfrm>
              <a:off x="3679860" y="1068512"/>
              <a:ext cx="1544548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i="1" dirty="0" err="1"/>
                <a:t>Списки</a:t>
              </a:r>
              <a:r>
                <a:rPr lang="en-US" sz="2800" i="1" dirty="0"/>
                <a:t> - </a:t>
              </a:r>
              <a:endParaRPr lang="en-US" sz="2800" i="1">
                <a:cs typeface="Calibri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D0FF45E-C24E-43B4-8462-6BB036B70814}"/>
                </a:ext>
              </a:extLst>
            </p:cNvPr>
            <p:cNvSpPr/>
            <p:nvPr/>
          </p:nvSpPr>
          <p:spPr>
            <a:xfrm>
              <a:off x="5190303" y="1068508"/>
              <a:ext cx="628630" cy="559800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cs typeface="Calibri"/>
                </a:rPr>
                <a:t>[ ]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6F7557-DE20-47BB-94C2-E6095971EED0}"/>
                </a:ext>
              </a:extLst>
            </p:cNvPr>
            <p:cNvSpPr txBox="1"/>
            <p:nvPr/>
          </p:nvSpPr>
          <p:spPr>
            <a:xfrm>
              <a:off x="5931613" y="1085635"/>
              <a:ext cx="32877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i="1" dirty="0"/>
                <a:t>-</a:t>
              </a:r>
              <a:endParaRPr lang="en-US" sz="2800" i="1" dirty="0">
                <a:cs typeface="Calibri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8758F17-89C4-45AA-B21A-142FD84CEC73}"/>
                </a:ext>
              </a:extLst>
            </p:cNvPr>
            <p:cNvSpPr/>
            <p:nvPr/>
          </p:nvSpPr>
          <p:spPr>
            <a:xfrm>
              <a:off x="6371830" y="1085631"/>
              <a:ext cx="1262202" cy="525554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cs typeface="Calibri"/>
                </a:rPr>
                <a:t>list()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A72892-C45F-457D-932D-7FF03EBABACF}"/>
              </a:ext>
            </a:extLst>
          </p:cNvPr>
          <p:cNvGrpSpPr/>
          <p:nvPr/>
        </p:nvGrpSpPr>
        <p:grpSpPr>
          <a:xfrm>
            <a:off x="3612305" y="1824873"/>
            <a:ext cx="4142531" cy="585482"/>
            <a:chOff x="3491500" y="1787702"/>
            <a:chExt cx="4142531" cy="5854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500F65-C958-4C4D-9EAB-834DE4E17293}"/>
                </a:ext>
              </a:extLst>
            </p:cNvPr>
            <p:cNvSpPr txBox="1"/>
            <p:nvPr/>
          </p:nvSpPr>
          <p:spPr>
            <a:xfrm>
              <a:off x="3491500" y="1787702"/>
              <a:ext cx="179284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i="1" dirty="0" err="1"/>
                <a:t>Словари</a:t>
              </a:r>
              <a:r>
                <a:rPr lang="en-US" sz="2800" i="1" dirty="0"/>
                <a:t> - </a:t>
              </a:r>
              <a:endParaRPr lang="en-US" sz="2800" i="1" dirty="0">
                <a:cs typeface="Calibri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7802BEF-617F-4381-B595-E3302F68DFC2}"/>
                </a:ext>
              </a:extLst>
            </p:cNvPr>
            <p:cNvSpPr/>
            <p:nvPr/>
          </p:nvSpPr>
          <p:spPr>
            <a:xfrm>
              <a:off x="5190302" y="1813384"/>
              <a:ext cx="628630" cy="559800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cs typeface="Calibri"/>
                </a:rPr>
                <a:t>{ 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4D7877-4097-4F8B-9C24-589A98AEB478}"/>
                </a:ext>
              </a:extLst>
            </p:cNvPr>
            <p:cNvSpPr txBox="1"/>
            <p:nvPr/>
          </p:nvSpPr>
          <p:spPr>
            <a:xfrm>
              <a:off x="5931612" y="1787702"/>
              <a:ext cx="32877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i="1" dirty="0"/>
                <a:t>-</a:t>
              </a:r>
              <a:endParaRPr lang="en-US" sz="2800" i="1" dirty="0">
                <a:cs typeface="Calibri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B00A7E0-57FA-4F09-9BBF-61EF5644B316}"/>
                </a:ext>
              </a:extLst>
            </p:cNvPr>
            <p:cNvSpPr/>
            <p:nvPr/>
          </p:nvSpPr>
          <p:spPr>
            <a:xfrm>
              <a:off x="6371829" y="1813384"/>
              <a:ext cx="1262202" cy="559800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 err="1">
                  <a:cs typeface="Calibri"/>
                </a:rPr>
                <a:t>dict</a:t>
              </a:r>
              <a:r>
                <a:rPr lang="en-US" sz="2800" b="1" dirty="0">
                  <a:cs typeface="Calibri"/>
                </a:rPr>
                <a:t>()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693086-E9B0-4342-84A1-22D25ACF1816}"/>
              </a:ext>
            </a:extLst>
          </p:cNvPr>
          <p:cNvGrpSpPr/>
          <p:nvPr/>
        </p:nvGrpSpPr>
        <p:grpSpPr>
          <a:xfrm>
            <a:off x="3543811" y="2578311"/>
            <a:ext cx="4202464" cy="954107"/>
            <a:chOff x="3423006" y="2541140"/>
            <a:chExt cx="4202464" cy="9541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9083DA-D72E-4456-868B-C0BEAC155E40}"/>
                </a:ext>
              </a:extLst>
            </p:cNvPr>
            <p:cNvSpPr txBox="1"/>
            <p:nvPr/>
          </p:nvSpPr>
          <p:spPr>
            <a:xfrm>
              <a:off x="3423006" y="2541140"/>
              <a:ext cx="1912706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i="1" dirty="0" err="1"/>
                <a:t>Кортежи</a:t>
              </a:r>
              <a:r>
                <a:rPr lang="en-US" sz="2800" i="1" dirty="0"/>
                <a:t> - </a:t>
              </a:r>
              <a:endParaRPr lang="en-US" sz="2800" i="1" dirty="0">
                <a:cs typeface="Calibri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F1ED891-0907-4892-8770-F1CC1A1750B9}"/>
                </a:ext>
              </a:extLst>
            </p:cNvPr>
            <p:cNvSpPr/>
            <p:nvPr/>
          </p:nvSpPr>
          <p:spPr>
            <a:xfrm>
              <a:off x="5207426" y="2566822"/>
              <a:ext cx="628630" cy="559800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cs typeface="Calibri"/>
                </a:rPr>
                <a:t>( 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21C2E6-DCD2-46E7-97A7-C655046D58C1}"/>
                </a:ext>
              </a:extLst>
            </p:cNvPr>
            <p:cNvSpPr txBox="1"/>
            <p:nvPr/>
          </p:nvSpPr>
          <p:spPr>
            <a:xfrm>
              <a:off x="5948736" y="2541140"/>
              <a:ext cx="32877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i="1" dirty="0"/>
                <a:t>-</a:t>
              </a:r>
              <a:endParaRPr lang="en-US" sz="2800" i="1" dirty="0">
                <a:cs typeface="Calibri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CABCC75-0701-4987-801A-57E20C642C54}"/>
                </a:ext>
              </a:extLst>
            </p:cNvPr>
            <p:cNvSpPr/>
            <p:nvPr/>
          </p:nvSpPr>
          <p:spPr>
            <a:xfrm>
              <a:off x="6363269" y="2566822"/>
              <a:ext cx="1262201" cy="559800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cs typeface="Calibri"/>
                </a:rPr>
                <a:t>tuple()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2A45A4-27F2-4D97-940B-1970B1E72049}"/>
              </a:ext>
            </a:extLst>
          </p:cNvPr>
          <p:cNvGrpSpPr/>
          <p:nvPr/>
        </p:nvGrpSpPr>
        <p:grpSpPr>
          <a:xfrm>
            <a:off x="3235586" y="3340310"/>
            <a:ext cx="4519250" cy="954107"/>
            <a:chOff x="3114781" y="3303139"/>
            <a:chExt cx="4519250" cy="9541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2578B8-8676-4594-8C85-FDF33A91EB36}"/>
                </a:ext>
              </a:extLst>
            </p:cNvPr>
            <p:cNvSpPr txBox="1"/>
            <p:nvPr/>
          </p:nvSpPr>
          <p:spPr>
            <a:xfrm>
              <a:off x="3114781" y="3303139"/>
              <a:ext cx="2220929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i="1" dirty="0" err="1"/>
                <a:t>Множество</a:t>
              </a:r>
              <a:r>
                <a:rPr lang="en-US" sz="2800" i="1" dirty="0"/>
                <a:t>- </a:t>
              </a:r>
              <a:endParaRPr lang="en-US" sz="2800" i="1" dirty="0">
                <a:cs typeface="Calibri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17178C2-E9EF-4A75-A0C6-04F2C2AB8599}"/>
                </a:ext>
              </a:extLst>
            </p:cNvPr>
            <p:cNvSpPr/>
            <p:nvPr/>
          </p:nvSpPr>
          <p:spPr>
            <a:xfrm>
              <a:off x="5215987" y="3328821"/>
              <a:ext cx="628630" cy="559800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cs typeface="Calibri"/>
                </a:rPr>
                <a:t>{}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77C67-6FA5-4622-816B-DC7466E9B6DE}"/>
                </a:ext>
              </a:extLst>
            </p:cNvPr>
            <p:cNvSpPr txBox="1"/>
            <p:nvPr/>
          </p:nvSpPr>
          <p:spPr>
            <a:xfrm>
              <a:off x="5957297" y="3303139"/>
              <a:ext cx="32877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i="1" dirty="0"/>
                <a:t>-</a:t>
              </a:r>
              <a:endParaRPr lang="en-US" sz="2800" i="1" dirty="0">
                <a:cs typeface="Calibri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1C14D58-054D-4CC0-9AA7-1BB7A88989EE}"/>
                </a:ext>
              </a:extLst>
            </p:cNvPr>
            <p:cNvSpPr/>
            <p:nvPr/>
          </p:nvSpPr>
          <p:spPr>
            <a:xfrm>
              <a:off x="6371830" y="3328821"/>
              <a:ext cx="1262201" cy="559800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cs typeface="Calibri"/>
                </a:rPr>
                <a:t>set()</a:t>
              </a:r>
            </a:p>
          </p:txBody>
        </p: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4DB3A96F-3CB2-4D68-BC4D-7ECE7C7024E8}"/>
              </a:ext>
            </a:extLst>
          </p:cNvPr>
          <p:cNvSpPr txBox="1"/>
          <p:nvPr/>
        </p:nvSpPr>
        <p:spPr>
          <a:xfrm>
            <a:off x="834601" y="4744367"/>
            <a:ext cx="979169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8F5339-7A23-4F9D-86F0-ECD063CFF591}"/>
              </a:ext>
            </a:extLst>
          </p:cNvPr>
          <p:cNvSpPr txBox="1"/>
          <p:nvPr/>
        </p:nvSpPr>
        <p:spPr>
          <a:xfrm>
            <a:off x="2071183" y="4744447"/>
            <a:ext cx="90061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ADEF"/>
                </a:solidFill>
              </a:rPr>
              <a:t>Структуры</a:t>
            </a:r>
            <a:r>
              <a:rPr lang="en-US" b="1" dirty="0">
                <a:solidFill>
                  <a:srgbClr val="00ADEF"/>
                </a:solidFill>
              </a:rPr>
              <a:t> </a:t>
            </a:r>
            <a:r>
              <a:rPr lang="en-US" b="1" dirty="0" err="1">
                <a:solidFill>
                  <a:srgbClr val="00ADEF"/>
                </a:solidFill>
              </a:rPr>
              <a:t>данных</a:t>
            </a:r>
            <a:r>
              <a:rPr lang="en-US" dirty="0">
                <a:solidFill>
                  <a:srgbClr val="00ADEF"/>
                </a:solidFill>
              </a:rPr>
              <a:t> </a:t>
            </a:r>
            <a:r>
              <a:rPr lang="en-US" dirty="0"/>
              <a:t>- </a:t>
            </a:r>
            <a:r>
              <a:rPr lang="en-US" dirty="0" err="1"/>
              <a:t>это</a:t>
            </a:r>
            <a:r>
              <a:rPr lang="en-US" dirty="0"/>
              <a:t>, </a:t>
            </a:r>
            <a:r>
              <a:rPr lang="en-US" dirty="0" err="1"/>
              <a:t>по</a:t>
            </a:r>
            <a:r>
              <a:rPr lang="en-US" dirty="0"/>
              <a:t> </a:t>
            </a:r>
            <a:r>
              <a:rPr lang="en-US" dirty="0" err="1"/>
              <a:t>сути</a:t>
            </a:r>
            <a:r>
              <a:rPr lang="en-US" dirty="0"/>
              <a:t>, и </a:t>
            </a:r>
            <a:r>
              <a:rPr lang="en-US" dirty="0" err="1"/>
              <a:t>есть</a:t>
            </a:r>
            <a:r>
              <a:rPr lang="en-US" dirty="0"/>
              <a:t> </a:t>
            </a:r>
            <a:r>
              <a:rPr lang="en-US" dirty="0" err="1"/>
              <a:t>структуры</a:t>
            </a:r>
            <a:r>
              <a:rPr lang="en-US" dirty="0"/>
              <a:t>, </a:t>
            </a:r>
            <a:r>
              <a:rPr lang="en-US" dirty="0" err="1"/>
              <a:t>которые</a:t>
            </a:r>
            <a:r>
              <a:rPr lang="en-US" dirty="0"/>
              <a:t> </a:t>
            </a:r>
            <a:r>
              <a:rPr lang="en-US" dirty="0" err="1"/>
              <a:t>могут</a:t>
            </a:r>
            <a:r>
              <a:rPr lang="en-US" dirty="0"/>
              <a:t> </a:t>
            </a:r>
            <a:r>
              <a:rPr lang="en-US" dirty="0" err="1"/>
              <a:t>хранить</a:t>
            </a:r>
            <a:r>
              <a:rPr lang="en-US" dirty="0"/>
              <a:t> </a:t>
            </a:r>
            <a:r>
              <a:rPr lang="en-US" dirty="0" err="1"/>
              <a:t>некоторые</a:t>
            </a:r>
            <a:r>
              <a:rPr lang="en-US" dirty="0"/>
              <a:t> </a:t>
            </a:r>
            <a:r>
              <a:rPr lang="en-US" dirty="0" err="1"/>
              <a:t>данные</a:t>
            </a:r>
            <a:r>
              <a:rPr lang="en-US" dirty="0"/>
              <a:t> </a:t>
            </a:r>
            <a:r>
              <a:rPr lang="en-US" dirty="0" err="1"/>
              <a:t>вместе</a:t>
            </a:r>
            <a:r>
              <a:rPr lang="en-US" dirty="0"/>
              <a:t>. </a:t>
            </a:r>
            <a:r>
              <a:rPr lang="en-US" dirty="0" err="1"/>
              <a:t>Другими</a:t>
            </a:r>
            <a:r>
              <a:rPr lang="en-US" dirty="0"/>
              <a:t> </a:t>
            </a:r>
            <a:r>
              <a:rPr lang="en-US" dirty="0" err="1"/>
              <a:t>словами</a:t>
            </a:r>
            <a:r>
              <a:rPr lang="en-US" dirty="0"/>
              <a:t>, </a:t>
            </a:r>
            <a:r>
              <a:rPr lang="en-US" dirty="0" err="1"/>
              <a:t>они</a:t>
            </a:r>
            <a:r>
              <a:rPr lang="en-US" dirty="0"/>
              <a:t> </a:t>
            </a:r>
            <a:r>
              <a:rPr lang="en-US" dirty="0" err="1"/>
              <a:t>используются</a:t>
            </a:r>
            <a:r>
              <a:rPr lang="en-US" dirty="0"/>
              <a:t> </a:t>
            </a:r>
            <a:r>
              <a:rPr lang="en-US" dirty="0" err="1"/>
              <a:t>для</a:t>
            </a:r>
            <a:r>
              <a:rPr lang="en-US" dirty="0"/>
              <a:t> </a:t>
            </a:r>
            <a:r>
              <a:rPr lang="en-US" dirty="0" err="1"/>
              <a:t>хранения</a:t>
            </a:r>
            <a:r>
              <a:rPr lang="en-US" dirty="0"/>
              <a:t> </a:t>
            </a:r>
            <a:r>
              <a:rPr lang="en-US" dirty="0" err="1"/>
              <a:t>связанных</a:t>
            </a:r>
            <a:r>
              <a:rPr lang="en-US" dirty="0"/>
              <a:t> </a:t>
            </a:r>
            <a:r>
              <a:rPr lang="en-US" dirty="0" err="1"/>
              <a:t>данных</a:t>
            </a:r>
            <a:r>
              <a:rPr lang="en-US" dirty="0"/>
              <a:t>.​</a:t>
            </a:r>
          </a:p>
        </p:txBody>
      </p:sp>
      <p:grpSp>
        <p:nvGrpSpPr>
          <p:cNvPr id="3" name="Группа 8">
            <a:extLst>
              <a:ext uri="{FF2B5EF4-FFF2-40B4-BE49-F238E27FC236}">
                <a16:creationId xmlns:a16="http://schemas.microsoft.com/office/drawing/2014/main" id="{AB452FBB-DAE0-413F-8CAF-4FE1032C8BB5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31" name="Группа 9">
              <a:extLst>
                <a:ext uri="{FF2B5EF4-FFF2-40B4-BE49-F238E27FC236}">
                  <a16:creationId xmlns:a16="http://schemas.microsoft.com/office/drawing/2014/main" id="{5EBE89D9-D399-4594-9F46-F61C671D7848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33" name="Прямоугольник 11">
                <a:extLst>
                  <a:ext uri="{FF2B5EF4-FFF2-40B4-BE49-F238E27FC236}">
                    <a16:creationId xmlns:a16="http://schemas.microsoft.com/office/drawing/2014/main" id="{33F4974C-1E93-415F-851D-C6F7FA02B67D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4" name="Рисунок 12">
                <a:extLst>
                  <a:ext uri="{FF2B5EF4-FFF2-40B4-BE49-F238E27FC236}">
                    <a16:creationId xmlns:a16="http://schemas.microsoft.com/office/drawing/2014/main" id="{08D6CFE1-CBF6-4343-AA49-9C2A79881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35" name="Picture 34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51D9A738-24BE-4CF6-8A4D-CA9052A60A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187D5A-D1C5-4876-A7A7-0F4F54256E0F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32" name="Рисунок 10">
              <a:extLst>
                <a:ext uri="{FF2B5EF4-FFF2-40B4-BE49-F238E27FC236}">
                  <a16:creationId xmlns:a16="http://schemas.microsoft.com/office/drawing/2014/main" id="{39CC9414-95FB-4912-88DF-C72405E00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5EC2037D-93EB-4EBE-91FE-89783704E3CA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1. Структуры данных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43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C8313B7-16AE-4148-B17A-01C87748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1776761"/>
            <a:ext cx="5456663" cy="2728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5019D-68F9-4491-8ACA-091B8AB3002E}"/>
              </a:ext>
            </a:extLst>
          </p:cNvPr>
          <p:cNvSpPr txBox="1"/>
          <p:nvPr/>
        </p:nvSpPr>
        <p:spPr>
          <a:xfrm>
            <a:off x="723744" y="4921007"/>
            <a:ext cx="90061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Список</a:t>
            </a:r>
            <a:r>
              <a:rPr lang="en-US" b="1" dirty="0">
                <a:solidFill>
                  <a:srgbClr val="00ADEF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– 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структура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данных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которая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содержит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упорядоченный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набор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элементов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т.е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хранит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последовательность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элементов</a:t>
            </a:r>
            <a:r>
              <a:rPr lang="en-US" dirty="0">
                <a:ea typeface="+mn-lt"/>
                <a:cs typeface="+mn-lt"/>
              </a:rPr>
              <a:t>. </a:t>
            </a:r>
            <a:br>
              <a:rPr lang="en-US" dirty="0"/>
            </a:b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39D82-F1B3-4790-97AE-2E7E554C0F8C}"/>
              </a:ext>
            </a:extLst>
          </p:cNvPr>
          <p:cNvSpPr txBox="1"/>
          <p:nvPr/>
        </p:nvSpPr>
        <p:spPr>
          <a:xfrm>
            <a:off x="7159083" y="1137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 err="1"/>
              <a:t>Методы</a:t>
            </a:r>
            <a:r>
              <a:rPr lang="en-US" b="1" i="1" dirty="0"/>
              <a:t> </a:t>
            </a:r>
            <a:r>
              <a:rPr lang="en-US" b="1" i="1" dirty="0" err="1"/>
              <a:t>списков</a:t>
            </a:r>
            <a:r>
              <a:rPr lang="en-US" b="1" i="1" dirty="0"/>
              <a:t>:</a:t>
            </a:r>
            <a:endParaRPr lang="en-US" b="1" i="1">
              <a:cs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AE3F75-99E3-4673-B0EE-742395A49F05}"/>
              </a:ext>
            </a:extLst>
          </p:cNvPr>
          <p:cNvSpPr/>
          <p:nvPr/>
        </p:nvSpPr>
        <p:spPr>
          <a:xfrm>
            <a:off x="6734245" y="1776943"/>
            <a:ext cx="1559567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cs typeface="Calibri"/>
              </a:rPr>
              <a:t>list.append</a:t>
            </a:r>
            <a:r>
              <a:rPr lang="en-US" b="1" dirty="0">
                <a:cs typeface="Calibri"/>
              </a:rPr>
              <a:t>(x)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B0D1A4-5C12-4715-9FBD-A0AA7F75AA70}"/>
              </a:ext>
            </a:extLst>
          </p:cNvPr>
          <p:cNvSpPr txBox="1"/>
          <p:nvPr/>
        </p:nvSpPr>
        <p:spPr>
          <a:xfrm>
            <a:off x="8255620" y="1778620"/>
            <a:ext cx="3458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Добавление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элемента</a:t>
            </a:r>
            <a:r>
              <a:rPr lang="en-US" dirty="0">
                <a:cs typeface="Calibri"/>
              </a:rPr>
              <a:t> в </a:t>
            </a:r>
            <a:r>
              <a:rPr lang="en-US" dirty="0" err="1">
                <a:cs typeface="Calibri"/>
              </a:rPr>
              <a:t>список</a:t>
            </a:r>
            <a:endParaRPr lang="en-US" dirty="0">
              <a:cs typeface="Calibri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570F8B5-1D19-4C7B-A8F4-2791CAD92BFB}"/>
              </a:ext>
            </a:extLst>
          </p:cNvPr>
          <p:cNvSpPr/>
          <p:nvPr/>
        </p:nvSpPr>
        <p:spPr>
          <a:xfrm>
            <a:off x="6724952" y="2334504"/>
            <a:ext cx="1559567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cs typeface="Calibri"/>
              </a:rPr>
              <a:t>list.clear</a:t>
            </a:r>
            <a:r>
              <a:rPr lang="en-US" b="1" dirty="0">
                <a:cs typeface="Calibri"/>
              </a:rPr>
              <a:t>()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A58B2D-5266-4EDA-8150-B5141AD0D697}"/>
              </a:ext>
            </a:extLst>
          </p:cNvPr>
          <p:cNvSpPr txBox="1"/>
          <p:nvPr/>
        </p:nvSpPr>
        <p:spPr>
          <a:xfrm>
            <a:off x="8246327" y="2336181"/>
            <a:ext cx="3458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Удаляет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все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элементы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списка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9BF2CB1-C07B-4B73-8DFE-7B676A7BB203}"/>
              </a:ext>
            </a:extLst>
          </p:cNvPr>
          <p:cNvSpPr/>
          <p:nvPr/>
        </p:nvSpPr>
        <p:spPr>
          <a:xfrm>
            <a:off x="6715659" y="2919943"/>
            <a:ext cx="1559567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cs typeface="Calibri"/>
              </a:rPr>
              <a:t>list.insert</a:t>
            </a:r>
            <a:r>
              <a:rPr lang="en-US" b="1" dirty="0">
                <a:cs typeface="Calibri"/>
              </a:rPr>
              <a:t>(</a:t>
            </a:r>
            <a:r>
              <a:rPr lang="en-US" b="1" dirty="0" err="1">
                <a:cs typeface="Calibri"/>
              </a:rPr>
              <a:t>i</a:t>
            </a:r>
            <a:r>
              <a:rPr lang="en-US" b="1" dirty="0">
                <a:cs typeface="Calibri"/>
              </a:rPr>
              <a:t>, x)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F38AB-33F9-4F09-9B3D-69F559D5F00F}"/>
              </a:ext>
            </a:extLst>
          </p:cNvPr>
          <p:cNvSpPr txBox="1"/>
          <p:nvPr/>
        </p:nvSpPr>
        <p:spPr>
          <a:xfrm>
            <a:off x="8237034" y="2921620"/>
            <a:ext cx="3458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Вставляет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элемент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по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индексу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76B4750-7286-4D41-8338-B94B18176197}"/>
              </a:ext>
            </a:extLst>
          </p:cNvPr>
          <p:cNvSpPr/>
          <p:nvPr/>
        </p:nvSpPr>
        <p:spPr>
          <a:xfrm>
            <a:off x="6724951" y="3496089"/>
            <a:ext cx="1559567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cs typeface="Calibri"/>
              </a:rPr>
              <a:t>list.pop</a:t>
            </a:r>
            <a:r>
              <a:rPr lang="en-US" b="1" dirty="0">
                <a:cs typeface="Calibri"/>
              </a:rPr>
              <a:t>(</a:t>
            </a:r>
            <a:r>
              <a:rPr lang="en-US" b="1" dirty="0" err="1">
                <a:cs typeface="Calibri"/>
              </a:rPr>
              <a:t>i</a:t>
            </a:r>
            <a:r>
              <a:rPr lang="en-US" b="1" dirty="0">
                <a:cs typeface="Calibri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40ED8A-A862-4FDB-AE26-B6091217D055}"/>
              </a:ext>
            </a:extLst>
          </p:cNvPr>
          <p:cNvSpPr txBox="1"/>
          <p:nvPr/>
        </p:nvSpPr>
        <p:spPr>
          <a:xfrm>
            <a:off x="8237034" y="3497766"/>
            <a:ext cx="3607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Возвращает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элемент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удаляя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его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E8C8CF-AAE5-4066-A53C-7B83DFACD383}"/>
              </a:ext>
            </a:extLst>
          </p:cNvPr>
          <p:cNvSpPr/>
          <p:nvPr/>
        </p:nvSpPr>
        <p:spPr>
          <a:xfrm>
            <a:off x="6706365" y="4072235"/>
            <a:ext cx="1559567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cs typeface="Calibri"/>
              </a:rPr>
              <a:t>list.sort</a:t>
            </a:r>
            <a:r>
              <a:rPr lang="en-US" b="1" dirty="0">
                <a:cs typeface="Calibri"/>
              </a:rPr>
              <a:t>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CA8F76-0C4A-4D33-9226-F42F65A4414B}"/>
              </a:ext>
            </a:extLst>
          </p:cNvPr>
          <p:cNvSpPr txBox="1"/>
          <p:nvPr/>
        </p:nvSpPr>
        <p:spPr>
          <a:xfrm>
            <a:off x="8218448" y="4073912"/>
            <a:ext cx="3607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Сортирует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список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C5BC43-68AD-4D1F-B89C-99D10D27F8A3}"/>
              </a:ext>
            </a:extLst>
          </p:cNvPr>
          <p:cNvSpPr txBox="1"/>
          <p:nvPr/>
        </p:nvSpPr>
        <p:spPr>
          <a:xfrm>
            <a:off x="9872546" y="46593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И </a:t>
            </a:r>
            <a:r>
              <a:rPr lang="en-US" i="1" dirty="0" err="1"/>
              <a:t>т.д</a:t>
            </a:r>
            <a:r>
              <a:rPr lang="en-US" i="1" dirty="0"/>
              <a:t>...</a:t>
            </a:r>
            <a:endParaRPr lang="en-US" i="1" dirty="0">
              <a:cs typeface="Calibri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5EC2037D-93EB-4EBE-91FE-89783704E3CA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2. Список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" name="Группа 8">
            <a:extLst>
              <a:ext uri="{FF2B5EF4-FFF2-40B4-BE49-F238E27FC236}">
                <a16:creationId xmlns:a16="http://schemas.microsoft.com/office/drawing/2014/main" id="{D0124290-618E-4C0E-8278-E4C2F234496A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20" name="Группа 9">
              <a:extLst>
                <a:ext uri="{FF2B5EF4-FFF2-40B4-BE49-F238E27FC236}">
                  <a16:creationId xmlns:a16="http://schemas.microsoft.com/office/drawing/2014/main" id="{6B217F52-9532-408E-95B9-3A4FFAB83F81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2" name="Прямоугольник 11">
                <a:extLst>
                  <a:ext uri="{FF2B5EF4-FFF2-40B4-BE49-F238E27FC236}">
                    <a16:creationId xmlns:a16="http://schemas.microsoft.com/office/drawing/2014/main" id="{6DB72963-904C-4352-BF9B-DD75F1D8155E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Рисунок 12">
                <a:extLst>
                  <a:ext uri="{FF2B5EF4-FFF2-40B4-BE49-F238E27FC236}">
                    <a16:creationId xmlns:a16="http://schemas.microsoft.com/office/drawing/2014/main" id="{6AC0657E-35EA-4C03-9256-F6135709E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4" name="Picture 23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F24CD0E3-8432-4B3B-BB22-BEB8DD40A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9D06E6-6DF5-41DE-84EA-B1B5EFC23C0C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1" name="Рисунок 10">
              <a:extLst>
                <a:ext uri="{FF2B5EF4-FFF2-40B4-BE49-F238E27FC236}">
                  <a16:creationId xmlns:a16="http://schemas.microsoft.com/office/drawing/2014/main" id="{E3BC96EA-5DE2-4B3E-9917-577EADB5C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75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5019D-68F9-4491-8ACA-091B8AB3002E}"/>
              </a:ext>
            </a:extLst>
          </p:cNvPr>
          <p:cNvSpPr txBox="1"/>
          <p:nvPr/>
        </p:nvSpPr>
        <p:spPr>
          <a:xfrm>
            <a:off x="1485744" y="4577178"/>
            <a:ext cx="9006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Кортежи</a:t>
            </a:r>
            <a:r>
              <a:rPr lang="en-US" b="1" dirty="0">
                <a:solidFill>
                  <a:srgbClr val="00ADEF"/>
                </a:solidFill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служат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хранения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нескольких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объектов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вместе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Одна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важнейших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особенностей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кортежей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заключается</a:t>
            </a:r>
            <a:r>
              <a:rPr lang="en-US" dirty="0">
                <a:ea typeface="+mn-lt"/>
                <a:cs typeface="+mn-lt"/>
              </a:rPr>
              <a:t> в </a:t>
            </a:r>
            <a:r>
              <a:rPr lang="en-US" dirty="0" err="1">
                <a:ea typeface="+mn-lt"/>
                <a:cs typeface="+mn-lt"/>
              </a:rPr>
              <a:t>том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что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они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неизменяемы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так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же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как</a:t>
            </a:r>
            <a:r>
              <a:rPr lang="en-US" dirty="0">
                <a:ea typeface="+mn-lt"/>
                <a:cs typeface="+mn-lt"/>
              </a:rPr>
              <a:t> и </a:t>
            </a:r>
            <a:r>
              <a:rPr lang="en-US" dirty="0" err="1">
                <a:ea typeface="+mn-lt"/>
                <a:cs typeface="+mn-lt"/>
              </a:rPr>
              <a:t>строки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Т.е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модифицировать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кортежи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невозможно</a:t>
            </a:r>
            <a:r>
              <a:rPr lang="en-US" dirty="0">
                <a:ea typeface="+mn-lt"/>
                <a:cs typeface="+mn-lt"/>
              </a:rPr>
              <a:t>.</a:t>
            </a:r>
            <a:br>
              <a:rPr lang="en-US" dirty="0"/>
            </a:br>
            <a:endParaRPr lang="en-US">
              <a:cs typeface="Calibri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42EA3EC2-6CAD-420F-AFF8-FABA3E17C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61" y="1087012"/>
            <a:ext cx="5094248" cy="2862610"/>
          </a:xfrm>
          <a:prstGeom prst="rect">
            <a:avLst/>
          </a:prstGeom>
        </p:spPr>
      </p:pic>
      <p:grpSp>
        <p:nvGrpSpPr>
          <p:cNvPr id="2" name="Группа 8">
            <a:extLst>
              <a:ext uri="{FF2B5EF4-FFF2-40B4-BE49-F238E27FC236}">
                <a16:creationId xmlns:a16="http://schemas.microsoft.com/office/drawing/2014/main" id="{2C8394C1-C909-4710-8FD8-1C5F6E3AA2C1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7" name="Группа 9">
              <a:extLst>
                <a:ext uri="{FF2B5EF4-FFF2-40B4-BE49-F238E27FC236}">
                  <a16:creationId xmlns:a16="http://schemas.microsoft.com/office/drawing/2014/main" id="{D7DEBE18-697E-425E-89CA-202C9035794E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9" name="Прямоугольник 11">
                <a:extLst>
                  <a:ext uri="{FF2B5EF4-FFF2-40B4-BE49-F238E27FC236}">
                    <a16:creationId xmlns:a16="http://schemas.microsoft.com/office/drawing/2014/main" id="{A73D621A-9156-4CB8-BBE7-696BAFA9E6AC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" name="Рисунок 12">
                <a:extLst>
                  <a:ext uri="{FF2B5EF4-FFF2-40B4-BE49-F238E27FC236}">
                    <a16:creationId xmlns:a16="http://schemas.microsoft.com/office/drawing/2014/main" id="{17F0FAA7-BD37-48EB-ACCA-74F15A5C8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1" name="Picture 10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AB066C76-3DCA-4606-A9E8-CC966972AC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4AA5FB-C07B-4DE1-A28D-224078E5EC9B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8" name="Рисунок 10">
              <a:extLst>
                <a:ext uri="{FF2B5EF4-FFF2-40B4-BE49-F238E27FC236}">
                  <a16:creationId xmlns:a16="http://schemas.microsoft.com/office/drawing/2014/main" id="{56C4AA8A-99A6-43A9-8D06-B78445654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9A463179-C8CF-4E41-90F8-366A4DA7D56B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3. Кортеж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425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5019D-68F9-4491-8ACA-091B8AB3002E}"/>
              </a:ext>
            </a:extLst>
          </p:cNvPr>
          <p:cNvSpPr txBox="1"/>
          <p:nvPr/>
        </p:nvSpPr>
        <p:spPr>
          <a:xfrm>
            <a:off x="482134" y="4642226"/>
            <a:ext cx="112921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Основные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возможности</a:t>
            </a:r>
            <a:r>
              <a:rPr lang="en-US" dirty="0">
                <a:ea typeface="+mn-lt"/>
                <a:cs typeface="+mn-lt"/>
              </a:rPr>
              <a:t> – 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проверка</a:t>
            </a:r>
            <a:r>
              <a:rPr lang="en-US" b="1" dirty="0">
                <a:solidFill>
                  <a:srgbClr val="00ADEF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принадлежности</a:t>
            </a:r>
            <a:r>
              <a:rPr lang="en-US" b="1" dirty="0">
                <a:solidFill>
                  <a:srgbClr val="FF6C3A"/>
                </a:solidFill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т.е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выражения</a:t>
            </a:r>
            <a:r>
              <a:rPr lang="en-US" dirty="0">
                <a:ea typeface="+mn-lt"/>
                <a:cs typeface="+mn-lt"/>
              </a:rPr>
              <a:t> « in » и « not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in ») и </a:t>
            </a:r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оператор</a:t>
            </a:r>
            <a:r>
              <a:rPr lang="en-US" b="1" dirty="0">
                <a:solidFill>
                  <a:srgbClr val="00ADEF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индексирования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позволяющий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получить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напрямую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некоторый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элемент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последовательности</a:t>
            </a:r>
            <a:r>
              <a:rPr lang="en-US" dirty="0">
                <a:ea typeface="+mn-lt"/>
                <a:cs typeface="+mn-lt"/>
              </a:rPr>
              <a:t>.</a:t>
            </a:r>
            <a:br>
              <a:rPr lang="en-US" dirty="0"/>
            </a:br>
            <a:endParaRPr lang="en-US"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4A32D74-1F11-4CF5-8F7D-3521A4272859}"/>
              </a:ext>
            </a:extLst>
          </p:cNvPr>
          <p:cNvSpPr/>
          <p:nvPr/>
        </p:nvSpPr>
        <p:spPr>
          <a:xfrm>
            <a:off x="3594410" y="1159727"/>
            <a:ext cx="1449657" cy="1347438"/>
          </a:xfrm>
          <a:prstGeom prst="ellipse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cs typeface="Calibri"/>
              </a:rPr>
              <a:t>Cписки</a:t>
            </a:r>
            <a:endParaRPr lang="en-US" b="1" dirty="0" err="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661127-69F5-4881-8E64-68D9B1A21F91}"/>
              </a:ext>
            </a:extLst>
          </p:cNvPr>
          <p:cNvSpPr/>
          <p:nvPr/>
        </p:nvSpPr>
        <p:spPr>
          <a:xfrm>
            <a:off x="5211337" y="1159727"/>
            <a:ext cx="1505413" cy="1347438"/>
          </a:xfrm>
          <a:prstGeom prst="ellipse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cs typeface="Calibri"/>
              </a:rPr>
              <a:t>Кортежи</a:t>
            </a:r>
            <a:endParaRPr lang="en-US" b="1" dirty="0" err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B0BE34-59FB-4ACC-B835-83FA46D93F71}"/>
              </a:ext>
            </a:extLst>
          </p:cNvPr>
          <p:cNvSpPr/>
          <p:nvPr/>
        </p:nvSpPr>
        <p:spPr>
          <a:xfrm>
            <a:off x="6884019" y="1113264"/>
            <a:ext cx="1449657" cy="1347438"/>
          </a:xfrm>
          <a:prstGeom prst="ellipse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Calibri"/>
              </a:rPr>
              <a:t>Строки</a:t>
            </a:r>
            <a:endParaRPr lang="en-US" b="1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6A03DC-79D0-400E-AB0B-6343140E98BC}"/>
              </a:ext>
            </a:extLst>
          </p:cNvPr>
          <p:cNvGrpSpPr/>
          <p:nvPr/>
        </p:nvGrpSpPr>
        <p:grpSpPr>
          <a:xfrm>
            <a:off x="2476966" y="2683085"/>
            <a:ext cx="3010827" cy="1485148"/>
            <a:chOff x="2476966" y="2943280"/>
            <a:chExt cx="3010827" cy="1485148"/>
          </a:xfrm>
        </p:grpSpPr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451256DB-4718-4826-AFAA-40723CAF37C4}"/>
                </a:ext>
              </a:extLst>
            </p:cNvPr>
            <p:cNvSpPr/>
            <p:nvPr/>
          </p:nvSpPr>
          <p:spPr>
            <a:xfrm rot="1980000">
              <a:off x="4723460" y="2943280"/>
              <a:ext cx="483219" cy="659780"/>
            </a:xfrm>
            <a:prstGeom prst="downArrow">
              <a:avLst/>
            </a:prstGeom>
            <a:solidFill>
              <a:srgbClr val="001D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1B57F4-57F6-41C8-AECC-D7149EC5BCDA}"/>
                </a:ext>
              </a:extLst>
            </p:cNvPr>
            <p:cNvSpPr/>
            <p:nvPr/>
          </p:nvSpPr>
          <p:spPr>
            <a:xfrm>
              <a:off x="2476966" y="3787233"/>
              <a:ext cx="3010827" cy="641195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cs typeface="Calibri"/>
                </a:rPr>
                <a:t>Проверка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принадлежности</a:t>
              </a:r>
              <a:endParaRPr lang="en-US" dirty="0" err="1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D68F03-2463-4891-8B7B-BBECD26E3207}"/>
              </a:ext>
            </a:extLst>
          </p:cNvPr>
          <p:cNvGrpSpPr/>
          <p:nvPr/>
        </p:nvGrpSpPr>
        <p:grpSpPr>
          <a:xfrm>
            <a:off x="6630795" y="2683085"/>
            <a:ext cx="3010827" cy="1485148"/>
            <a:chOff x="6630795" y="2943280"/>
            <a:chExt cx="3010827" cy="1485148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851FA8E3-0CE0-46C4-A7D3-7E495615ECDC}"/>
                </a:ext>
              </a:extLst>
            </p:cNvPr>
            <p:cNvSpPr/>
            <p:nvPr/>
          </p:nvSpPr>
          <p:spPr>
            <a:xfrm rot="-2160000">
              <a:off x="6712094" y="2943280"/>
              <a:ext cx="483219" cy="659780"/>
            </a:xfrm>
            <a:prstGeom prst="downArrow">
              <a:avLst/>
            </a:prstGeom>
            <a:solidFill>
              <a:srgbClr val="001D3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solidFill>
                  <a:srgbClr val="001D3C"/>
                </a:solidFill>
                <a:cs typeface="Calibri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78E3998-C2BC-48AA-ADE7-CF1CBF32F620}"/>
                </a:ext>
              </a:extLst>
            </p:cNvPr>
            <p:cNvSpPr/>
            <p:nvPr/>
          </p:nvSpPr>
          <p:spPr>
            <a:xfrm>
              <a:off x="6630795" y="3787233"/>
              <a:ext cx="3010827" cy="641195"/>
            </a:xfrm>
            <a:prstGeom prst="roundRect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 err="1">
                  <a:cs typeface="Calibri"/>
                </a:rPr>
                <a:t>Оператор</a:t>
              </a:r>
              <a:r>
                <a:rPr lang="en-US" dirty="0">
                  <a:cs typeface="Calibri"/>
                </a:rPr>
                <a:t> </a:t>
              </a:r>
              <a:r>
                <a:rPr lang="en-US" dirty="0" err="1">
                  <a:cs typeface="Calibri"/>
                </a:rPr>
                <a:t>индексирования</a:t>
              </a:r>
            </a:p>
          </p:txBody>
        </p:sp>
      </p:grp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2E676BC-7AB2-412C-AD3C-4CC5BC2E4C04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4. Последовательности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2" name="Группа 8">
            <a:extLst>
              <a:ext uri="{FF2B5EF4-FFF2-40B4-BE49-F238E27FC236}">
                <a16:creationId xmlns:a16="http://schemas.microsoft.com/office/drawing/2014/main" id="{49C67F7E-77DA-4B57-A1BC-912DAC0DE9FE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6" name="Группа 9">
              <a:extLst>
                <a:ext uri="{FF2B5EF4-FFF2-40B4-BE49-F238E27FC236}">
                  <a16:creationId xmlns:a16="http://schemas.microsoft.com/office/drawing/2014/main" id="{1465BBD8-98E1-4508-82A8-C803A24C31C4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8" name="Прямоугольник 11">
                <a:extLst>
                  <a:ext uri="{FF2B5EF4-FFF2-40B4-BE49-F238E27FC236}">
                    <a16:creationId xmlns:a16="http://schemas.microsoft.com/office/drawing/2014/main" id="{BE104419-F6B1-4887-81B6-B252B9339D23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9" name="Рисунок 12">
                <a:extLst>
                  <a:ext uri="{FF2B5EF4-FFF2-40B4-BE49-F238E27FC236}">
                    <a16:creationId xmlns:a16="http://schemas.microsoft.com/office/drawing/2014/main" id="{3CDF1A69-CD02-4542-9705-E0AF4F5A1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0" name="Picture 19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7B45E0D0-BED0-490D-8091-CB3C97E38A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0B336B-6375-4C4E-B305-285D7AC2DCBE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7" name="Рисунок 10">
              <a:extLst>
                <a:ext uri="{FF2B5EF4-FFF2-40B4-BE49-F238E27FC236}">
                  <a16:creationId xmlns:a16="http://schemas.microsoft.com/office/drawing/2014/main" id="{ECDBE3A0-BE40-4284-A10C-8C96569F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14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5019D-68F9-4491-8ACA-091B8AB3002E}"/>
              </a:ext>
            </a:extLst>
          </p:cNvPr>
          <p:cNvSpPr txBox="1"/>
          <p:nvPr/>
        </p:nvSpPr>
        <p:spPr>
          <a:xfrm>
            <a:off x="1225549" y="4828081"/>
            <a:ext cx="9006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Словарь</a:t>
            </a:r>
            <a:r>
              <a:rPr lang="en-US" b="1" dirty="0">
                <a:solidFill>
                  <a:srgbClr val="00ADEF"/>
                </a:solidFill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– 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некий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аналог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адресной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книги</a:t>
            </a:r>
            <a:r>
              <a:rPr lang="en-US" dirty="0">
                <a:ea typeface="+mn-lt"/>
                <a:cs typeface="+mn-lt"/>
              </a:rPr>
              <a:t>, в </a:t>
            </a:r>
            <a:r>
              <a:rPr lang="en-US" dirty="0" err="1">
                <a:ea typeface="+mn-lt"/>
                <a:cs typeface="+mn-lt"/>
              </a:rPr>
              <a:t>которой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можно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найти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адрес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или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контакт</a:t>
            </a:r>
            <a:r>
              <a:rPr lang="en-US" dirty="0">
                <a:ea typeface="+mn-lt"/>
                <a:cs typeface="+mn-lt"/>
              </a:rPr>
              <a:t>-</a:t>
            </a:r>
          </a:p>
          <a:p>
            <a:r>
              <a:rPr lang="en-US" dirty="0" err="1">
                <a:ea typeface="+mn-lt"/>
                <a:cs typeface="+mn-lt"/>
              </a:rPr>
              <a:t>ную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информацию</a:t>
            </a:r>
            <a:r>
              <a:rPr lang="en-US" dirty="0">
                <a:ea typeface="+mn-lt"/>
                <a:cs typeface="+mn-lt"/>
              </a:rPr>
              <a:t> о </a:t>
            </a:r>
            <a:r>
              <a:rPr lang="en-US" dirty="0" err="1">
                <a:ea typeface="+mn-lt"/>
                <a:cs typeface="+mn-lt"/>
              </a:rPr>
              <a:t>человеке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зная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лишь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его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имя</a:t>
            </a:r>
            <a:r>
              <a:rPr lang="en-US" dirty="0">
                <a:ea typeface="+mn-lt"/>
                <a:cs typeface="+mn-lt"/>
              </a:rPr>
              <a:t>; </a:t>
            </a:r>
            <a:r>
              <a:rPr lang="en-US" dirty="0" err="1">
                <a:ea typeface="+mn-lt"/>
                <a:cs typeface="+mn-lt"/>
              </a:rPr>
              <a:t>т.е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некоторые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ключи</a:t>
            </a:r>
            <a:r>
              <a:rPr lang="en-US" dirty="0"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имена</a:t>
            </a:r>
            <a:r>
              <a:rPr lang="en-US" dirty="0">
                <a:ea typeface="+mn-lt"/>
                <a:cs typeface="+mn-lt"/>
              </a:rPr>
              <a:t>) </a:t>
            </a:r>
            <a:r>
              <a:rPr lang="en-US" dirty="0" err="1">
                <a:ea typeface="+mn-lt"/>
                <a:cs typeface="+mn-lt"/>
              </a:rPr>
              <a:t>связаны</a:t>
            </a:r>
            <a:endParaRPr lang="en-US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со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значениями</a:t>
            </a:r>
            <a:r>
              <a:rPr lang="en-US" dirty="0"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информацией</a:t>
            </a:r>
            <a:r>
              <a:rPr lang="en-US" dirty="0">
                <a:ea typeface="+mn-lt"/>
                <a:cs typeface="+mn-lt"/>
              </a:rPr>
              <a:t>).</a:t>
            </a:r>
            <a:br>
              <a:rPr lang="en-US" dirty="0"/>
            </a:b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39D82-F1B3-4790-97AE-2E7E554C0F8C}"/>
              </a:ext>
            </a:extLst>
          </p:cNvPr>
          <p:cNvSpPr txBox="1"/>
          <p:nvPr/>
        </p:nvSpPr>
        <p:spPr>
          <a:xfrm>
            <a:off x="7186961" y="756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 err="1"/>
              <a:t>Методы</a:t>
            </a:r>
            <a:r>
              <a:rPr lang="en-US" b="1" i="1" dirty="0"/>
              <a:t> </a:t>
            </a:r>
            <a:r>
              <a:rPr lang="en-US" b="1" i="1" dirty="0" err="1"/>
              <a:t>словарей</a:t>
            </a:r>
            <a:r>
              <a:rPr lang="en-US" b="1" i="1" dirty="0"/>
              <a:t>:</a:t>
            </a:r>
            <a:endParaRPr lang="en-US" b="1" i="1" dirty="0">
              <a:cs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AE3F75-99E3-4673-B0EE-742395A49F05}"/>
              </a:ext>
            </a:extLst>
          </p:cNvPr>
          <p:cNvSpPr/>
          <p:nvPr/>
        </p:nvSpPr>
        <p:spPr>
          <a:xfrm>
            <a:off x="6576270" y="1395943"/>
            <a:ext cx="1726836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cs typeface="Calibri"/>
              </a:rPr>
              <a:t>dict.</a:t>
            </a:r>
            <a:r>
              <a:rPr lang="en-US" b="1" dirty="0" err="1"/>
              <a:t>keys</a:t>
            </a:r>
            <a:r>
              <a:rPr lang="en-US" b="1" dirty="0"/>
              <a:t>()</a:t>
            </a:r>
            <a:endParaRPr lang="en-US" dirty="0"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B0D1A4-5C12-4715-9FBD-A0AA7F75AA70}"/>
              </a:ext>
            </a:extLst>
          </p:cNvPr>
          <p:cNvSpPr txBox="1"/>
          <p:nvPr/>
        </p:nvSpPr>
        <p:spPr>
          <a:xfrm>
            <a:off x="8283498" y="1397620"/>
            <a:ext cx="3458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Возвращает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ключи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из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словаря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570F8B5-1D19-4C7B-A8F4-2791CAD92BFB}"/>
              </a:ext>
            </a:extLst>
          </p:cNvPr>
          <p:cNvSpPr/>
          <p:nvPr/>
        </p:nvSpPr>
        <p:spPr>
          <a:xfrm>
            <a:off x="6585563" y="1953504"/>
            <a:ext cx="1726834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ea typeface="+mn-lt"/>
                <a:cs typeface="+mn-lt"/>
              </a:rPr>
              <a:t>dict</a:t>
            </a:r>
            <a:r>
              <a:rPr lang="en-US" b="1" dirty="0" err="1">
                <a:cs typeface="Calibri"/>
              </a:rPr>
              <a:t>.clear</a:t>
            </a:r>
            <a:r>
              <a:rPr lang="en-US" b="1" dirty="0">
                <a:cs typeface="Calibri"/>
              </a:rPr>
              <a:t>()</a:t>
            </a:r>
            <a:endParaRPr lang="en-US" dirty="0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A58B2D-5266-4EDA-8150-B5141AD0D697}"/>
              </a:ext>
            </a:extLst>
          </p:cNvPr>
          <p:cNvSpPr txBox="1"/>
          <p:nvPr/>
        </p:nvSpPr>
        <p:spPr>
          <a:xfrm>
            <a:off x="8283497" y="1955181"/>
            <a:ext cx="3737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ea typeface="+mn-lt"/>
                <a:cs typeface="+mn-lt"/>
              </a:rPr>
              <a:t>Очищает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словарь</a:t>
            </a:r>
            <a:endParaRPr lang="en-US" dirty="0" err="1">
              <a:cs typeface="Calibri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9BF2CB1-C07B-4B73-8DFE-7B676A7BB203}"/>
              </a:ext>
            </a:extLst>
          </p:cNvPr>
          <p:cNvSpPr/>
          <p:nvPr/>
        </p:nvSpPr>
        <p:spPr>
          <a:xfrm>
            <a:off x="6585562" y="2538943"/>
            <a:ext cx="1726833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cs typeface="Calibri"/>
              </a:rPr>
              <a:t>dict.</a:t>
            </a:r>
            <a:r>
              <a:rPr lang="en-US" b="1" dirty="0" err="1"/>
              <a:t>items</a:t>
            </a:r>
            <a:r>
              <a:rPr lang="en-US" b="1" dirty="0"/>
              <a:t>()</a:t>
            </a:r>
            <a:endParaRPr lang="en-US" b="1" dirty="0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1F38AB-33F9-4F09-9B3D-69F559D5F00F}"/>
              </a:ext>
            </a:extLst>
          </p:cNvPr>
          <p:cNvSpPr txBox="1"/>
          <p:nvPr/>
        </p:nvSpPr>
        <p:spPr>
          <a:xfrm>
            <a:off x="8283497" y="2540620"/>
            <a:ext cx="39326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Возвращает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кортеж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ключ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значение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76B4750-7286-4D41-8338-B94B18176197}"/>
              </a:ext>
            </a:extLst>
          </p:cNvPr>
          <p:cNvSpPr/>
          <p:nvPr/>
        </p:nvSpPr>
        <p:spPr>
          <a:xfrm>
            <a:off x="6576269" y="3115089"/>
            <a:ext cx="1726835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cs typeface="Calibri"/>
              </a:rPr>
              <a:t>dict.</a:t>
            </a:r>
            <a:r>
              <a:rPr lang="en-US" b="1" dirty="0" err="1"/>
              <a:t>popitem</a:t>
            </a:r>
            <a:r>
              <a:rPr lang="en-US" b="1" dirty="0">
                <a:cs typeface="Calibri"/>
              </a:rPr>
              <a:t>()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40ED8A-A862-4FDB-AE26-B6091217D055}"/>
              </a:ext>
            </a:extLst>
          </p:cNvPr>
          <p:cNvSpPr txBox="1"/>
          <p:nvPr/>
        </p:nvSpPr>
        <p:spPr>
          <a:xfrm>
            <a:off x="8264912" y="3116766"/>
            <a:ext cx="3607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Возвращает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элемент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удаляя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его</a:t>
            </a:r>
            <a:endParaRPr lang="en-US" dirty="0">
              <a:cs typeface="Calibri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FE8C8CF-AAE5-4066-A53C-7B83DFACD383}"/>
              </a:ext>
            </a:extLst>
          </p:cNvPr>
          <p:cNvSpPr/>
          <p:nvPr/>
        </p:nvSpPr>
        <p:spPr>
          <a:xfrm>
            <a:off x="6576268" y="3691235"/>
            <a:ext cx="1726834" cy="373947"/>
          </a:xfrm>
          <a:prstGeom prst="roundRect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ea typeface="+mn-lt"/>
                <a:cs typeface="+mn-lt"/>
              </a:rPr>
              <a:t>dict.values</a:t>
            </a:r>
            <a:r>
              <a:rPr lang="en-US" b="1" dirty="0">
                <a:ea typeface="+mn-lt"/>
                <a:cs typeface="+mn-lt"/>
              </a:rPr>
              <a:t>()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CA8F76-0C4A-4D33-9226-F42F65A4414B}"/>
              </a:ext>
            </a:extLst>
          </p:cNvPr>
          <p:cNvSpPr txBox="1"/>
          <p:nvPr/>
        </p:nvSpPr>
        <p:spPr>
          <a:xfrm>
            <a:off x="8246326" y="3692912"/>
            <a:ext cx="3607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ea typeface="+mn-lt"/>
                <a:cs typeface="+mn-lt"/>
              </a:rPr>
              <a:t>Возвращает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значения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словаря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A72BB1B-00A3-4147-9B9F-9CE733A5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674" y="796751"/>
            <a:ext cx="4016297" cy="26837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116F21-CE21-4BB5-9355-8E3F9875236E}"/>
              </a:ext>
            </a:extLst>
          </p:cNvPr>
          <p:cNvSpPr txBox="1"/>
          <p:nvPr/>
        </p:nvSpPr>
        <p:spPr>
          <a:xfrm>
            <a:off x="10309302" y="425047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И </a:t>
            </a:r>
            <a:r>
              <a:rPr lang="en-US" i="1" dirty="0" err="1"/>
              <a:t>т.д</a:t>
            </a:r>
            <a:r>
              <a:rPr lang="en-US" i="1" dirty="0"/>
              <a:t>...</a:t>
            </a:r>
            <a:endParaRPr lang="en-US" i="1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00169-AE6A-40B0-A616-3053299AF1CE}"/>
              </a:ext>
            </a:extLst>
          </p:cNvPr>
          <p:cNvSpPr txBox="1"/>
          <p:nvPr/>
        </p:nvSpPr>
        <p:spPr>
          <a:xfrm>
            <a:off x="1915633" y="401556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cs typeface="Calibri"/>
              </a:rPr>
              <a:t>d = {key1: value1, </a:t>
            </a:r>
            <a:endParaRPr lang="en-US" i="1">
              <a:cs typeface="Calibri"/>
            </a:endParaRPr>
          </a:p>
          <a:p>
            <a:r>
              <a:rPr lang="en-US" i="1" dirty="0">
                <a:cs typeface="Calibri"/>
              </a:rPr>
              <a:t>        key2: value2}</a:t>
            </a:r>
          </a:p>
        </p:txBody>
      </p:sp>
      <p:grpSp>
        <p:nvGrpSpPr>
          <p:cNvPr id="3" name="Группа 8">
            <a:extLst>
              <a:ext uri="{FF2B5EF4-FFF2-40B4-BE49-F238E27FC236}">
                <a16:creationId xmlns:a16="http://schemas.microsoft.com/office/drawing/2014/main" id="{3AD21217-4718-4309-A9B9-1D2901776105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20" name="Группа 9">
              <a:extLst>
                <a:ext uri="{FF2B5EF4-FFF2-40B4-BE49-F238E27FC236}">
                  <a16:creationId xmlns:a16="http://schemas.microsoft.com/office/drawing/2014/main" id="{0E5D16B7-0717-4E11-B69E-B71E505E92B8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22" name="Прямоугольник 11">
                <a:extLst>
                  <a:ext uri="{FF2B5EF4-FFF2-40B4-BE49-F238E27FC236}">
                    <a16:creationId xmlns:a16="http://schemas.microsoft.com/office/drawing/2014/main" id="{A84847BF-5D44-47F1-AF3D-C7EE1BF8917F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3" name="Рисунок 12">
                <a:extLst>
                  <a:ext uri="{FF2B5EF4-FFF2-40B4-BE49-F238E27FC236}">
                    <a16:creationId xmlns:a16="http://schemas.microsoft.com/office/drawing/2014/main" id="{16841217-8DF1-4FB4-B96F-7852D6A27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24" name="Picture 23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96728FDE-61C3-4E9A-82FD-A9D1C4EAD2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13EAF7-6A2E-47DE-9A7C-1B177767F67D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1" name="Рисунок 10">
              <a:extLst>
                <a:ext uri="{FF2B5EF4-FFF2-40B4-BE49-F238E27FC236}">
                  <a16:creationId xmlns:a16="http://schemas.microsoft.com/office/drawing/2014/main" id="{6385A759-CE50-4231-894B-F61677D60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093BE21-B263-4E7A-B128-5179D68DCEEC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6. Словарь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97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5019D-68F9-4491-8ACA-091B8AB3002E}"/>
              </a:ext>
            </a:extLst>
          </p:cNvPr>
          <p:cNvSpPr txBox="1"/>
          <p:nvPr/>
        </p:nvSpPr>
        <p:spPr>
          <a:xfrm>
            <a:off x="1104745" y="5134738"/>
            <a:ext cx="106416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ADEF"/>
                </a:solidFill>
                <a:ea typeface="+mn-lt"/>
                <a:cs typeface="+mn-lt"/>
              </a:rPr>
              <a:t>  </a:t>
            </a:r>
            <a:r>
              <a:rPr lang="en-US" b="1" dirty="0" err="1">
                <a:solidFill>
                  <a:srgbClr val="00ADEF"/>
                </a:solidFill>
                <a:ea typeface="+mn-lt"/>
                <a:cs typeface="+mn-lt"/>
              </a:rPr>
              <a:t>Множества</a:t>
            </a:r>
            <a:r>
              <a:rPr lang="en-US" b="1" dirty="0">
                <a:solidFill>
                  <a:srgbClr val="00ADEF"/>
                </a:solidFill>
                <a:ea typeface="+mn-lt"/>
                <a:cs typeface="+mn-lt"/>
              </a:rPr>
              <a:t>  </a:t>
            </a:r>
            <a:r>
              <a:rPr lang="en-US" dirty="0">
                <a:ea typeface="+mn-lt"/>
                <a:cs typeface="+mn-lt"/>
              </a:rPr>
              <a:t>-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неупорядоченные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наборы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простых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объектов</a:t>
            </a:r>
            <a:r>
              <a:rPr lang="en-US" dirty="0">
                <a:ea typeface="+mn-lt"/>
                <a:cs typeface="+mn-lt"/>
              </a:rPr>
              <a:t>. </a:t>
            </a:r>
            <a:r>
              <a:rPr lang="en-US" dirty="0" err="1">
                <a:ea typeface="+mn-lt"/>
                <a:cs typeface="+mn-lt"/>
              </a:rPr>
              <a:t>Они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необходимы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тогда</a:t>
            </a:r>
            <a:r>
              <a:rPr lang="en-US" dirty="0">
                <a:ea typeface="+mn-lt"/>
                <a:cs typeface="+mn-lt"/>
              </a:rPr>
              <a:t>, </a:t>
            </a:r>
          </a:p>
          <a:p>
            <a:r>
              <a:rPr lang="en-US" dirty="0" err="1">
                <a:ea typeface="+mn-lt"/>
                <a:cs typeface="+mn-lt"/>
              </a:rPr>
              <a:t>когда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присутствие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объекта</a:t>
            </a:r>
            <a:r>
              <a:rPr lang="en-US" dirty="0">
                <a:ea typeface="+mn-lt"/>
                <a:cs typeface="+mn-lt"/>
              </a:rPr>
              <a:t> в </a:t>
            </a:r>
            <a:r>
              <a:rPr lang="en-US" dirty="0" err="1">
                <a:ea typeface="+mn-lt"/>
                <a:cs typeface="+mn-lt"/>
              </a:rPr>
              <a:t>наборе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важнее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порядка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или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того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dirty="0" err="1">
                <a:ea typeface="+mn-lt"/>
                <a:cs typeface="+mn-lt"/>
              </a:rPr>
              <a:t>сколько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раз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данный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объект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там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встречается</a:t>
            </a:r>
            <a:endParaRPr lang="en-US" dirty="0" err="1"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4A32D74-1F11-4CF5-8F7D-3521A4272859}"/>
              </a:ext>
            </a:extLst>
          </p:cNvPr>
          <p:cNvSpPr/>
          <p:nvPr/>
        </p:nvSpPr>
        <p:spPr>
          <a:xfrm>
            <a:off x="1243362" y="620751"/>
            <a:ext cx="3187389" cy="2880730"/>
          </a:xfrm>
          <a:prstGeom prst="ellipse">
            <a:avLst/>
          </a:prstGeom>
          <a:solidFill>
            <a:srgbClr val="00AD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093834-B2DC-45BB-9DD5-71D9445BA49A}"/>
              </a:ext>
            </a:extLst>
          </p:cNvPr>
          <p:cNvSpPr/>
          <p:nvPr/>
        </p:nvSpPr>
        <p:spPr>
          <a:xfrm>
            <a:off x="2126167" y="862361"/>
            <a:ext cx="492512" cy="4460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ADEF"/>
                </a:solidFill>
                <a:cs typeface="Calibri"/>
              </a:rPr>
              <a:t>1</a:t>
            </a:r>
            <a:endParaRPr lang="en-US" dirty="0">
              <a:solidFill>
                <a:srgbClr val="00ADE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27B187-E361-4723-B0C9-F2B00A717563}"/>
              </a:ext>
            </a:extLst>
          </p:cNvPr>
          <p:cNvSpPr/>
          <p:nvPr/>
        </p:nvSpPr>
        <p:spPr>
          <a:xfrm>
            <a:off x="1624361" y="2033238"/>
            <a:ext cx="501805" cy="4274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ADEF"/>
                </a:solidFill>
                <a:cs typeface="Calibri"/>
              </a:rPr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E31342-17C5-4550-8F73-5C9E8748A967}"/>
              </a:ext>
            </a:extLst>
          </p:cNvPr>
          <p:cNvSpPr/>
          <p:nvPr/>
        </p:nvSpPr>
        <p:spPr>
          <a:xfrm>
            <a:off x="2618678" y="1791628"/>
            <a:ext cx="492512" cy="46463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ADEF"/>
                </a:solidFill>
                <a:cs typeface="Calibri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AE8024-CF1D-448E-AEFA-D0D31633DACB}"/>
              </a:ext>
            </a:extLst>
          </p:cNvPr>
          <p:cNvSpPr/>
          <p:nvPr/>
        </p:nvSpPr>
        <p:spPr>
          <a:xfrm>
            <a:off x="3547946" y="1169018"/>
            <a:ext cx="483220" cy="4274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ADEF"/>
                </a:solidFill>
                <a:cs typeface="Calibri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434CC5-1AD7-4F7F-B6F1-E3BA6D1D25C6}"/>
              </a:ext>
            </a:extLst>
          </p:cNvPr>
          <p:cNvSpPr/>
          <p:nvPr/>
        </p:nvSpPr>
        <p:spPr>
          <a:xfrm>
            <a:off x="2795240" y="2730190"/>
            <a:ext cx="464634" cy="3995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ADEF"/>
                </a:solidFill>
                <a:cs typeface="Calibri"/>
              </a:rPr>
              <a:t>5</a:t>
            </a:r>
            <a:endParaRPr lang="en-US" dirty="0">
              <a:solidFill>
                <a:srgbClr val="00ADE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528876-D364-4500-9DF7-EC9912E37ADD}"/>
              </a:ext>
            </a:extLst>
          </p:cNvPr>
          <p:cNvSpPr/>
          <p:nvPr/>
        </p:nvSpPr>
        <p:spPr>
          <a:xfrm>
            <a:off x="3678045" y="1847385"/>
            <a:ext cx="483220" cy="436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00ADEF"/>
                </a:solidFill>
                <a:cs typeface="Calibri"/>
              </a:rPr>
              <a:t>6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EF679CE-8A2D-4253-A476-4E79FB138CEB}"/>
              </a:ext>
            </a:extLst>
          </p:cNvPr>
          <p:cNvGrpSpPr/>
          <p:nvPr/>
        </p:nvGrpSpPr>
        <p:grpSpPr>
          <a:xfrm>
            <a:off x="1373458" y="3687336"/>
            <a:ext cx="3309822" cy="1263805"/>
            <a:chOff x="1800921" y="4272775"/>
            <a:chExt cx="3309822" cy="126380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799339-215A-4F3C-8E48-0DB4AC6BCAE2}"/>
                </a:ext>
              </a:extLst>
            </p:cNvPr>
            <p:cNvSpPr/>
            <p:nvPr/>
          </p:nvSpPr>
          <p:spPr>
            <a:xfrm>
              <a:off x="1800921" y="4272775"/>
              <a:ext cx="631902" cy="57614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solidFill>
                    <a:srgbClr val="00ADEF"/>
                  </a:solidFill>
                  <a:cs typeface="Calibri"/>
                </a:rPr>
                <a:t>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7B61D4-4091-4166-A4E0-CB6CEB524162}"/>
                </a:ext>
              </a:extLst>
            </p:cNvPr>
            <p:cNvSpPr txBox="1"/>
            <p:nvPr/>
          </p:nvSpPr>
          <p:spPr>
            <a:xfrm>
              <a:off x="2479056" y="4356178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- </a:t>
              </a:r>
              <a:r>
                <a:rPr lang="en-US" dirty="0" err="1"/>
                <a:t>элементы</a:t>
              </a:r>
              <a:r>
                <a:rPr lang="en-US" dirty="0"/>
                <a:t> </a:t>
              </a:r>
              <a:r>
                <a:rPr lang="en-US" dirty="0" err="1"/>
                <a:t>множества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495216F-7657-4A46-A20E-F08534CD60D2}"/>
                </a:ext>
              </a:extLst>
            </p:cNvPr>
            <p:cNvSpPr/>
            <p:nvPr/>
          </p:nvSpPr>
          <p:spPr>
            <a:xfrm>
              <a:off x="1800921" y="4960434"/>
              <a:ext cx="631902" cy="576146"/>
            </a:xfrm>
            <a:prstGeom prst="ellipse">
              <a:avLst/>
            </a:prstGeom>
            <a:solidFill>
              <a:srgbClr val="00AD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>
                <a:cs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E675B8-E3CF-49DB-8C30-2D293650B997}"/>
                </a:ext>
              </a:extLst>
            </p:cNvPr>
            <p:cNvSpPr txBox="1"/>
            <p:nvPr/>
          </p:nvSpPr>
          <p:spPr>
            <a:xfrm>
              <a:off x="2488348" y="5062421"/>
              <a:ext cx="262239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- </a:t>
              </a:r>
              <a:r>
                <a:rPr lang="en-US" dirty="0" err="1"/>
                <a:t>множество</a:t>
              </a:r>
              <a:endParaRPr lang="en-US" dirty="0" err="1">
                <a:cs typeface="Calibri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4F04BB-0682-4C42-A919-80A7D41483AB}"/>
              </a:ext>
            </a:extLst>
          </p:cNvPr>
          <p:cNvSpPr txBox="1"/>
          <p:nvPr/>
        </p:nvSpPr>
        <p:spPr>
          <a:xfrm>
            <a:off x="6963937" y="70066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 err="1"/>
              <a:t>Методы</a:t>
            </a:r>
            <a:r>
              <a:rPr lang="en-US" b="1" i="1" dirty="0"/>
              <a:t> </a:t>
            </a:r>
            <a:r>
              <a:rPr lang="en-US" b="1" i="1" dirty="0" err="1"/>
              <a:t>множеств</a:t>
            </a:r>
            <a:r>
              <a:rPr lang="en-US" b="1" i="1" dirty="0"/>
              <a:t>:</a:t>
            </a:r>
            <a:endParaRPr lang="en-US" b="1" i="1" dirty="0">
              <a:cs typeface="Calibri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8F7DF3A-8794-4472-856C-904FA4FF965D}"/>
              </a:ext>
            </a:extLst>
          </p:cNvPr>
          <p:cNvSpPr/>
          <p:nvPr/>
        </p:nvSpPr>
        <p:spPr>
          <a:xfrm>
            <a:off x="5423979" y="1340187"/>
            <a:ext cx="2656103" cy="383239"/>
          </a:xfrm>
          <a:prstGeom prst="round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cs typeface="Calibri"/>
              </a:rPr>
              <a:t>set.</a:t>
            </a:r>
            <a:r>
              <a:rPr lang="en-US" b="1" dirty="0" err="1"/>
              <a:t>add</a:t>
            </a:r>
            <a:r>
              <a:rPr lang="en-US" b="1" dirty="0"/>
              <a:t>(x)</a:t>
            </a:r>
            <a:endParaRPr lang="en-US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532322-E483-42B6-9A07-A2E88CFA916A}"/>
              </a:ext>
            </a:extLst>
          </p:cNvPr>
          <p:cNvSpPr txBox="1"/>
          <p:nvPr/>
        </p:nvSpPr>
        <p:spPr>
          <a:xfrm>
            <a:off x="8041889" y="1341864"/>
            <a:ext cx="3635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ea typeface="+mn-lt"/>
                <a:cs typeface="+mn-lt"/>
              </a:rPr>
              <a:t>добавляет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множество</a:t>
            </a:r>
            <a:endParaRPr lang="en-US" dirty="0" err="1">
              <a:cs typeface="Calibri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607B1B8-F9A7-4836-AE95-836014F0FE13}"/>
              </a:ext>
            </a:extLst>
          </p:cNvPr>
          <p:cNvSpPr/>
          <p:nvPr/>
        </p:nvSpPr>
        <p:spPr>
          <a:xfrm>
            <a:off x="5433272" y="1879163"/>
            <a:ext cx="2656101" cy="420410"/>
          </a:xfrm>
          <a:prstGeom prst="round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ea typeface="+mn-lt"/>
                <a:cs typeface="+mn-lt"/>
              </a:rPr>
              <a:t>set.remove</a:t>
            </a:r>
            <a:r>
              <a:rPr lang="en-US" b="1" dirty="0">
                <a:ea typeface="+mn-lt"/>
                <a:cs typeface="+mn-lt"/>
              </a:rPr>
              <a:t>(x)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48879E-8C22-4873-882A-A0895DE25AEB}"/>
              </a:ext>
            </a:extLst>
          </p:cNvPr>
          <p:cNvSpPr txBox="1"/>
          <p:nvPr/>
        </p:nvSpPr>
        <p:spPr>
          <a:xfrm>
            <a:off x="8060473" y="1899425"/>
            <a:ext cx="3737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 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удаляет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множества</a:t>
            </a:r>
            <a:endParaRPr lang="en-US" dirty="0" err="1">
              <a:cs typeface="Calibri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13A333F-22D5-4D31-9293-21E11547B0A9}"/>
              </a:ext>
            </a:extLst>
          </p:cNvPr>
          <p:cNvSpPr/>
          <p:nvPr/>
        </p:nvSpPr>
        <p:spPr>
          <a:xfrm>
            <a:off x="5423978" y="2483187"/>
            <a:ext cx="2656101" cy="373947"/>
          </a:xfrm>
          <a:prstGeom prst="round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ea typeface="+mn-lt"/>
                <a:cs typeface="+mn-lt"/>
              </a:rPr>
              <a:t>set.issubset</a:t>
            </a:r>
            <a:r>
              <a:rPr lang="en-US" b="1" dirty="0">
                <a:ea typeface="+mn-lt"/>
                <a:cs typeface="+mn-lt"/>
              </a:rPr>
              <a:t>(other) 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FAC04C-E46A-45D8-875E-0163C2501E29}"/>
              </a:ext>
            </a:extLst>
          </p:cNvPr>
          <p:cNvSpPr txBox="1"/>
          <p:nvPr/>
        </p:nvSpPr>
        <p:spPr>
          <a:xfrm>
            <a:off x="8041888" y="2484864"/>
            <a:ext cx="411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 - </a:t>
            </a:r>
            <a:r>
              <a:rPr lang="en-US" dirty="0" err="1">
                <a:ea typeface="+mn-lt"/>
                <a:cs typeface="+mn-lt"/>
              </a:rPr>
              <a:t>Все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set </a:t>
            </a:r>
            <a:r>
              <a:rPr lang="en-US" dirty="0" err="1">
                <a:ea typeface="+mn-lt"/>
                <a:cs typeface="+mn-lt"/>
              </a:rPr>
              <a:t>принадлежат</a:t>
            </a:r>
            <a:r>
              <a:rPr lang="en-US" dirty="0">
                <a:ea typeface="+mn-lt"/>
                <a:cs typeface="+mn-lt"/>
              </a:rPr>
              <a:t> other?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79E2E2C-BE0F-4C58-8CC7-B7BAC939F62A}"/>
              </a:ext>
            </a:extLst>
          </p:cNvPr>
          <p:cNvSpPr/>
          <p:nvPr/>
        </p:nvSpPr>
        <p:spPr>
          <a:xfrm>
            <a:off x="5423978" y="3059333"/>
            <a:ext cx="2656102" cy="373947"/>
          </a:xfrm>
          <a:prstGeom prst="round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ea typeface="+mn-lt"/>
                <a:cs typeface="+mn-lt"/>
              </a:rPr>
              <a:t>set.union</a:t>
            </a:r>
            <a:r>
              <a:rPr lang="en-US" b="1" dirty="0">
                <a:ea typeface="+mn-lt"/>
                <a:cs typeface="+mn-lt"/>
              </a:rPr>
              <a:t>(other, ...)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197AC8-1089-4656-BDFE-9D47E93BA1D3}"/>
              </a:ext>
            </a:extLst>
          </p:cNvPr>
          <p:cNvSpPr txBox="1"/>
          <p:nvPr/>
        </p:nvSpPr>
        <p:spPr>
          <a:xfrm>
            <a:off x="8060473" y="3061010"/>
            <a:ext cx="39326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az-Cyrl-AZ">
                <a:latin typeface="Calibri"/>
              </a:rPr>
              <a:t>- Объединение нескольких множеств</a:t>
            </a:r>
            <a:r>
              <a:rPr lang="az-Cyrl-AZ">
                <a:latin typeface="Calibri"/>
                <a:ea typeface="Calibri"/>
                <a:cs typeface="Calibri"/>
              </a:rPr>
              <a:t>​</a:t>
            </a:r>
            <a:endParaRPr lang="en-US">
              <a:cs typeface="Calibri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756549D-836E-466F-93BD-F854BC9C9D40}"/>
              </a:ext>
            </a:extLst>
          </p:cNvPr>
          <p:cNvSpPr/>
          <p:nvPr/>
        </p:nvSpPr>
        <p:spPr>
          <a:xfrm>
            <a:off x="5433269" y="3635479"/>
            <a:ext cx="2656101" cy="373947"/>
          </a:xfrm>
          <a:prstGeom prst="roundRect">
            <a:avLst/>
          </a:prstGeom>
          <a:solidFill>
            <a:srgbClr val="00ADEF"/>
          </a:solidFill>
          <a:ln>
            <a:solidFill>
              <a:srgbClr val="00AD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ea typeface="+mn-lt"/>
                <a:cs typeface="+mn-lt"/>
              </a:rPr>
              <a:t>set.intersection</a:t>
            </a:r>
            <a:r>
              <a:rPr lang="en-US" b="1" dirty="0">
                <a:ea typeface="+mn-lt"/>
                <a:cs typeface="+mn-lt"/>
              </a:rPr>
              <a:t>(other, ...)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BD670B-C2D4-4B25-8DC4-A37E38989441}"/>
              </a:ext>
            </a:extLst>
          </p:cNvPr>
          <p:cNvSpPr txBox="1"/>
          <p:nvPr/>
        </p:nvSpPr>
        <p:spPr>
          <a:xfrm>
            <a:off x="8041022" y="3637156"/>
            <a:ext cx="38289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-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Пересечение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нескольких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множеств</a:t>
            </a: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880A58-1D3D-4BE6-B0CF-CBFF9907186B}"/>
              </a:ext>
            </a:extLst>
          </p:cNvPr>
          <p:cNvSpPr txBox="1"/>
          <p:nvPr/>
        </p:nvSpPr>
        <p:spPr>
          <a:xfrm>
            <a:off x="9677400" y="42225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И </a:t>
            </a:r>
            <a:r>
              <a:rPr lang="en-US" i="1" dirty="0" err="1"/>
              <a:t>т.д</a:t>
            </a:r>
            <a:r>
              <a:rPr lang="en-US" i="1" dirty="0"/>
              <a:t>...</a:t>
            </a:r>
            <a:endParaRPr lang="en-US" i="1" dirty="0">
              <a:cs typeface="Calibri"/>
            </a:endParaRPr>
          </a:p>
        </p:txBody>
      </p:sp>
      <p:grpSp>
        <p:nvGrpSpPr>
          <p:cNvPr id="6" name="Группа 8">
            <a:extLst>
              <a:ext uri="{FF2B5EF4-FFF2-40B4-BE49-F238E27FC236}">
                <a16:creationId xmlns:a16="http://schemas.microsoft.com/office/drawing/2014/main" id="{82C35706-CF8C-4572-8671-ADE115D60FB1}"/>
              </a:ext>
            </a:extLst>
          </p:cNvPr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31" name="Группа 9">
              <a:extLst>
                <a:ext uri="{FF2B5EF4-FFF2-40B4-BE49-F238E27FC236}">
                  <a16:creationId xmlns:a16="http://schemas.microsoft.com/office/drawing/2014/main" id="{650F1B20-9E68-4E81-A2F6-4345751ED486}"/>
                </a:ext>
              </a:extLst>
            </p:cNvPr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35" name="Прямоугольник 11">
                <a:extLst>
                  <a:ext uri="{FF2B5EF4-FFF2-40B4-BE49-F238E27FC236}">
                    <a16:creationId xmlns:a16="http://schemas.microsoft.com/office/drawing/2014/main" id="{7E2F7A3F-159F-46BF-9FBA-F540232F8611}"/>
                  </a:ext>
                </a:extLst>
              </p:cNvPr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7" name="Рисунок 12">
                <a:extLst>
                  <a:ext uri="{FF2B5EF4-FFF2-40B4-BE49-F238E27FC236}">
                    <a16:creationId xmlns:a16="http://schemas.microsoft.com/office/drawing/2014/main" id="{EC82F37C-5FF2-45CC-B422-359016F75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39" name="Picture 38" descr="&amp;Kcy;&amp;acy;&amp;rcy;&amp;tcy;&amp;icy;&amp;ncy;&amp;kcy;&amp;icy; &amp;pcy;&amp;ocy; &amp;zcy;&amp;acy;&amp;pcy;&amp;rcy;&amp;ocy;&amp;scy;&amp;ucy; kaznu logo">
                <a:extLst>
                  <a:ext uri="{FF2B5EF4-FFF2-40B4-BE49-F238E27FC236}">
                    <a16:creationId xmlns:a16="http://schemas.microsoft.com/office/drawing/2014/main" id="{352DB3A6-2B30-43C1-962A-09BBF0564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4D9499-71DD-4263-A67B-BFC15218E72A}"/>
                  </a:ext>
                </a:extLst>
              </p:cNvPr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33" name="Рисунок 10">
              <a:extLst>
                <a:ext uri="{FF2B5EF4-FFF2-40B4-BE49-F238E27FC236}">
                  <a16:creationId xmlns:a16="http://schemas.microsoft.com/office/drawing/2014/main" id="{CF158158-879F-4D7B-A255-D53F9288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C084CB-26E2-4AD1-930C-4F20BB59EBEB}"/>
              </a:ext>
            </a:extLst>
          </p:cNvPr>
          <p:cNvSpPr>
            <a:spLocks noGrp="1"/>
          </p:cNvSpPr>
          <p:nvPr/>
        </p:nvSpPr>
        <p:spPr>
          <a:xfrm>
            <a:off x="0" y="0"/>
            <a:ext cx="12192000" cy="441196"/>
          </a:xfrm>
          <a:prstGeom prst="rect">
            <a:avLst/>
          </a:prstGeom>
          <a:solidFill>
            <a:srgbClr val="001D3C">
              <a:alpha val="5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1"/>
                </a:solidFill>
                <a:latin typeface="Arial"/>
                <a:cs typeface="Arial"/>
              </a:rPr>
              <a:t>   7. Множество</a:t>
            </a:r>
            <a:endParaRPr lang="ru-RU" sz="20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774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2" grpId="0"/>
      <p:bldP spid="24" grpId="0" animBg="1"/>
      <p:bldP spid="26" grpId="0"/>
      <p:bldP spid="28" grpId="0" animBg="1"/>
      <p:bldP spid="30" grpId="0"/>
      <p:bldP spid="32" grpId="0" animBg="1"/>
      <p:bldP spid="34" grpId="0"/>
      <p:bldP spid="36" grpId="0" animBg="1"/>
      <p:bldP spid="38" grpId="0"/>
      <p:bldP spid="40" grpId="0" animBg="1"/>
      <p:bldP spid="42" grpId="0"/>
      <p:bldP spid="4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Тема Office</vt:lpstr>
      <vt:lpstr>1_Тема Office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Боранбаев Азамат Қайратұлы</dc:creator>
  <cp:revision>837</cp:revision>
  <dcterms:created xsi:type="dcterms:W3CDTF">2021-11-29T22:51:53Z</dcterms:created>
  <dcterms:modified xsi:type="dcterms:W3CDTF">2022-01-31T07:31:50Z</dcterms:modified>
</cp:coreProperties>
</file>